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drawings/drawing3.xml" ContentType="application/vnd.openxmlformats-officedocument.drawingml.chartshapes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drawings/drawing5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drawings/drawing6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drawings/drawing7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drawings/drawing8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drawings/drawing9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drawings/drawing10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11.xml" ContentType="application/vnd.openxmlformats-officedocument.drawingml.chart+xml"/>
  <Override PartName="/ppt/theme/themeOverride11.xml" ContentType="application/vnd.openxmlformats-officedocument.themeOverride+xml"/>
  <Override PartName="/ppt/drawings/drawing11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12.xml" ContentType="application/vnd.openxmlformats-officedocument.drawingml.chart+xml"/>
  <Override PartName="/ppt/theme/themeOverride12.xml" ContentType="application/vnd.openxmlformats-officedocument.themeOverride+xml"/>
  <Override PartName="/ppt/drawings/drawing12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3.xml" ContentType="application/vnd.openxmlformats-officedocument.drawingml.chart+xml"/>
  <Override PartName="/ppt/theme/themeOverride13.xml" ContentType="application/vnd.openxmlformats-officedocument.themeOverride+xml"/>
  <Override PartName="/ppt/drawings/drawing13.xml" ContentType="application/vnd.openxmlformats-officedocument.drawingml.chartshapes+xml"/>
  <Override PartName="/ppt/notesSlides/notesSlide14.xml" ContentType="application/vnd.openxmlformats-officedocument.presentationml.notesSlide+xml"/>
  <Override PartName="/ppt/charts/chart14.xml" ContentType="application/vnd.openxmlformats-officedocument.drawingml.chart+xml"/>
  <Override PartName="/ppt/theme/themeOverride14.xml" ContentType="application/vnd.openxmlformats-officedocument.themeOverride+xml"/>
  <Override PartName="/ppt/drawings/drawing14.xml" ContentType="application/vnd.openxmlformats-officedocument.drawingml.chartshapes+xml"/>
  <Override PartName="/ppt/notesSlides/notesSlide15.xml" ContentType="application/vnd.openxmlformats-officedocument.presentationml.notesSlide+xml"/>
  <Override PartName="/ppt/charts/chart15.xml" ContentType="application/vnd.openxmlformats-officedocument.drawingml.chart+xml"/>
  <Override PartName="/ppt/theme/themeOverride15.xml" ContentType="application/vnd.openxmlformats-officedocument.themeOverride+xml"/>
  <Override PartName="/ppt/drawings/drawing15.xml" ContentType="application/vnd.openxmlformats-officedocument.drawingml.chartshapes+xml"/>
  <Override PartName="/ppt/notesSlides/notesSlide16.xml" ContentType="application/vnd.openxmlformats-officedocument.presentationml.notesSlide+xml"/>
  <Override PartName="/ppt/charts/chart16.xml" ContentType="application/vnd.openxmlformats-officedocument.drawingml.chart+xml"/>
  <Override PartName="/ppt/theme/themeOverride16.xml" ContentType="application/vnd.openxmlformats-officedocument.themeOverride+xml"/>
  <Override PartName="/ppt/drawings/drawing16.xml" ContentType="application/vnd.openxmlformats-officedocument.drawingml.chartshapes+xml"/>
  <Override PartName="/ppt/notesSlides/notesSlide17.xml" ContentType="application/vnd.openxmlformats-officedocument.presentationml.notesSlide+xml"/>
  <Override PartName="/ppt/charts/chart17.xml" ContentType="application/vnd.openxmlformats-officedocument.drawingml.chart+xml"/>
  <Override PartName="/ppt/theme/themeOverride17.xml" ContentType="application/vnd.openxmlformats-officedocument.themeOverride+xml"/>
  <Override PartName="/ppt/drawings/drawing17.xml" ContentType="application/vnd.openxmlformats-officedocument.drawingml.chartshapes+xml"/>
  <Override PartName="/ppt/notesSlides/notesSlide18.xml" ContentType="application/vnd.openxmlformats-officedocument.presentationml.notesSlide+xml"/>
  <Override PartName="/ppt/charts/chart18.xml" ContentType="application/vnd.openxmlformats-officedocument.drawingml.chart+xml"/>
  <Override PartName="/ppt/theme/themeOverride18.xml" ContentType="application/vnd.openxmlformats-officedocument.themeOverride+xml"/>
  <Override PartName="/ppt/drawings/drawing18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19.xml" ContentType="application/vnd.openxmlformats-officedocument.drawingml.chart+xml"/>
  <Override PartName="/ppt/theme/themeOverride19.xml" ContentType="application/vnd.openxmlformats-officedocument.themeOverride+xml"/>
  <Override PartName="/ppt/drawings/drawing19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20.xml" ContentType="application/vnd.openxmlformats-officedocument.drawingml.chart+xml"/>
  <Override PartName="/ppt/theme/themeOverride20.xml" ContentType="application/vnd.openxmlformats-officedocument.themeOverride+xml"/>
  <Override PartName="/ppt/drawings/drawing20.xml" ContentType="application/vnd.openxmlformats-officedocument.drawingml.chartshapes+xml"/>
  <Override PartName="/ppt/notesSlides/notesSlide21.xml" ContentType="application/vnd.openxmlformats-officedocument.presentationml.notesSlide+xml"/>
  <Override PartName="/ppt/charts/chart21.xml" ContentType="application/vnd.openxmlformats-officedocument.drawingml.chart+xml"/>
  <Override PartName="/ppt/theme/themeOverride21.xml" ContentType="application/vnd.openxmlformats-officedocument.themeOverride+xml"/>
  <Override PartName="/ppt/drawings/drawing21.xml" ContentType="application/vnd.openxmlformats-officedocument.drawingml.chartshapes+xml"/>
  <Override PartName="/ppt/notesSlides/notesSlide22.xml" ContentType="application/vnd.openxmlformats-officedocument.presentationml.notesSlide+xml"/>
  <Override PartName="/ppt/charts/chart22.xml" ContentType="application/vnd.openxmlformats-officedocument.drawingml.chart+xml"/>
  <Override PartName="/ppt/theme/themeOverride22.xml" ContentType="application/vnd.openxmlformats-officedocument.themeOverride+xml"/>
  <Override PartName="/ppt/drawings/drawing22.xml" ContentType="application/vnd.openxmlformats-officedocument.drawingml.chartshapes+xml"/>
  <Override PartName="/ppt/notesSlides/notesSlide23.xml" ContentType="application/vnd.openxmlformats-officedocument.presentationml.notesSlide+xml"/>
  <Override PartName="/ppt/charts/chart23.xml" ContentType="application/vnd.openxmlformats-officedocument.drawingml.chart+xml"/>
  <Override PartName="/ppt/theme/themeOverride23.xml" ContentType="application/vnd.openxmlformats-officedocument.themeOverride+xml"/>
  <Override PartName="/ppt/drawings/drawing23.xml" ContentType="application/vnd.openxmlformats-officedocument.drawingml.chartshapes+xml"/>
  <Override PartName="/ppt/notesSlides/notesSlide24.xml" ContentType="application/vnd.openxmlformats-officedocument.presentationml.notesSlide+xml"/>
  <Override PartName="/ppt/charts/chart24.xml" ContentType="application/vnd.openxmlformats-officedocument.drawingml.chart+xml"/>
  <Override PartName="/ppt/theme/themeOverride24.xml" ContentType="application/vnd.openxmlformats-officedocument.themeOverride+xml"/>
  <Override PartName="/ppt/drawings/drawing24.xml" ContentType="application/vnd.openxmlformats-officedocument.drawingml.chartshapes+xml"/>
  <Override PartName="/ppt/notesSlides/notesSlide25.xml" ContentType="application/vnd.openxmlformats-officedocument.presentationml.notesSlide+xml"/>
  <Override PartName="/ppt/charts/chart25.xml" ContentType="application/vnd.openxmlformats-officedocument.drawingml.chart+xml"/>
  <Override PartName="/ppt/theme/themeOverride25.xml" ContentType="application/vnd.openxmlformats-officedocument.themeOverride+xml"/>
  <Override PartName="/ppt/drawings/drawing25.xml" ContentType="application/vnd.openxmlformats-officedocument.drawingml.chartshapes+xml"/>
  <Override PartName="/ppt/notesSlides/notesSlide26.xml" ContentType="application/vnd.openxmlformats-officedocument.presentationml.notesSlide+xml"/>
  <Override PartName="/ppt/charts/chart26.xml" ContentType="application/vnd.openxmlformats-officedocument.drawingml.chart+xml"/>
  <Override PartName="/ppt/theme/themeOverride26.xml" ContentType="application/vnd.openxmlformats-officedocument.themeOverride+xml"/>
  <Override PartName="/ppt/drawings/drawing26.xml" ContentType="application/vnd.openxmlformats-officedocument.drawingml.chartshapes+xml"/>
  <Override PartName="/ppt/notesSlides/notesSlide27.xml" ContentType="application/vnd.openxmlformats-officedocument.presentationml.notesSlide+xml"/>
  <Override PartName="/ppt/charts/chart27.xml" ContentType="application/vnd.openxmlformats-officedocument.drawingml.chart+xml"/>
  <Override PartName="/ppt/theme/themeOverride27.xml" ContentType="application/vnd.openxmlformats-officedocument.themeOverride+xml"/>
  <Override PartName="/ppt/drawings/drawing27.xml" ContentType="application/vnd.openxmlformats-officedocument.drawingml.chartshapes+xml"/>
  <Override PartName="/ppt/notesSlides/notesSlide28.xml" ContentType="application/vnd.openxmlformats-officedocument.presentationml.notesSlide+xml"/>
  <Override PartName="/ppt/charts/chart28.xml" ContentType="application/vnd.openxmlformats-officedocument.drawingml.chart+xml"/>
  <Override PartName="/ppt/theme/themeOverride28.xml" ContentType="application/vnd.openxmlformats-officedocument.themeOverride+xml"/>
  <Override PartName="/ppt/drawings/drawing28.xml" ContentType="application/vnd.openxmlformats-officedocument.drawingml.chartshapes+xml"/>
  <Override PartName="/ppt/notesSlides/notesSlide29.xml" ContentType="application/vnd.openxmlformats-officedocument.presentationml.notesSlide+xml"/>
  <Override PartName="/ppt/charts/chart29.xml" ContentType="application/vnd.openxmlformats-officedocument.drawingml.chart+xml"/>
  <Override PartName="/ppt/theme/themeOverride29.xml" ContentType="application/vnd.openxmlformats-officedocument.themeOverride+xml"/>
  <Override PartName="/ppt/drawings/drawing29.xml" ContentType="application/vnd.openxmlformats-officedocument.drawingml.chartshapes+xml"/>
  <Override PartName="/ppt/notesSlides/notesSlide30.xml" ContentType="application/vnd.openxmlformats-officedocument.presentationml.notesSlide+xml"/>
  <Override PartName="/ppt/charts/chart30.xml" ContentType="application/vnd.openxmlformats-officedocument.drawingml.chart+xml"/>
  <Override PartName="/ppt/theme/themeOverride30.xml" ContentType="application/vnd.openxmlformats-officedocument.themeOverride+xml"/>
  <Override PartName="/ppt/drawings/drawing30.xml" ContentType="application/vnd.openxmlformats-officedocument.drawingml.chartshapes+xml"/>
  <Override PartName="/ppt/notesSlides/notesSlide31.xml" ContentType="application/vnd.openxmlformats-officedocument.presentationml.notesSlide+xml"/>
  <Override PartName="/ppt/charts/chart31.xml" ContentType="application/vnd.openxmlformats-officedocument.drawingml.chart+xml"/>
  <Override PartName="/ppt/theme/themeOverride31.xml" ContentType="application/vnd.openxmlformats-officedocument.themeOverride+xml"/>
  <Override PartName="/ppt/drawings/drawing31.xml" ContentType="application/vnd.openxmlformats-officedocument.drawingml.chartshapes+xml"/>
  <Override PartName="/ppt/notesSlides/notesSlide32.xml" ContentType="application/vnd.openxmlformats-officedocument.presentationml.notesSlide+xml"/>
  <Override PartName="/ppt/charts/chart32.xml" ContentType="application/vnd.openxmlformats-officedocument.drawingml.chart+xml"/>
  <Override PartName="/ppt/theme/themeOverride32.xml" ContentType="application/vnd.openxmlformats-officedocument.themeOverride+xml"/>
  <Override PartName="/ppt/drawings/drawing32.xml" ContentType="application/vnd.openxmlformats-officedocument.drawingml.chartshapes+xml"/>
  <Override PartName="/ppt/notesSlides/notesSlide33.xml" ContentType="application/vnd.openxmlformats-officedocument.presentationml.notesSlide+xml"/>
  <Override PartName="/ppt/charts/chart33.xml" ContentType="application/vnd.openxmlformats-officedocument.drawingml.chart+xml"/>
  <Override PartName="/ppt/theme/themeOverride33.xml" ContentType="application/vnd.openxmlformats-officedocument.themeOverride+xml"/>
  <Override PartName="/ppt/drawings/drawing33.xml" ContentType="application/vnd.openxmlformats-officedocument.drawingml.chartshapes+xml"/>
  <Override PartName="/ppt/notesSlides/notesSlide34.xml" ContentType="application/vnd.openxmlformats-officedocument.presentationml.notesSlide+xml"/>
  <Override PartName="/ppt/charts/chart34.xml" ContentType="application/vnd.openxmlformats-officedocument.drawingml.chart+xml"/>
  <Override PartName="/ppt/theme/themeOverride34.xml" ContentType="application/vnd.openxmlformats-officedocument.themeOverride+xml"/>
  <Override PartName="/ppt/drawings/drawing34.xml" ContentType="application/vnd.openxmlformats-officedocument.drawingml.chartshapes+xml"/>
  <Override PartName="/ppt/notesSlides/notesSlide35.xml" ContentType="application/vnd.openxmlformats-officedocument.presentationml.notesSlide+xml"/>
  <Override PartName="/ppt/charts/chart35.xml" ContentType="application/vnd.openxmlformats-officedocument.drawingml.chart+xml"/>
  <Override PartName="/ppt/theme/themeOverride35.xml" ContentType="application/vnd.openxmlformats-officedocument.themeOverride+xml"/>
  <Override PartName="/ppt/drawings/drawing35.xml" ContentType="application/vnd.openxmlformats-officedocument.drawingml.chartshapes+xml"/>
  <Override PartName="/ppt/notesSlides/notesSlide36.xml" ContentType="application/vnd.openxmlformats-officedocument.presentationml.notesSlide+xml"/>
  <Override PartName="/ppt/charts/chart36.xml" ContentType="application/vnd.openxmlformats-officedocument.drawingml.chart+xml"/>
  <Override PartName="/ppt/theme/themeOverride36.xml" ContentType="application/vnd.openxmlformats-officedocument.themeOverride+xml"/>
  <Override PartName="/ppt/drawings/drawing36.xml" ContentType="application/vnd.openxmlformats-officedocument.drawingml.chartshapes+xml"/>
  <Override PartName="/ppt/notesSlides/notesSlide37.xml" ContentType="application/vnd.openxmlformats-officedocument.presentationml.notesSlide+xml"/>
  <Override PartName="/ppt/charts/chart37.xml" ContentType="application/vnd.openxmlformats-officedocument.drawingml.chart+xml"/>
  <Override PartName="/ppt/theme/themeOverride37.xml" ContentType="application/vnd.openxmlformats-officedocument.themeOverride+xml"/>
  <Override PartName="/ppt/drawings/drawing37.xml" ContentType="application/vnd.openxmlformats-officedocument.drawingml.chartshapes+xml"/>
  <Override PartName="/ppt/notesSlides/notesSlide38.xml" ContentType="application/vnd.openxmlformats-officedocument.presentationml.notesSlide+xml"/>
  <Override PartName="/ppt/charts/chart38.xml" ContentType="application/vnd.openxmlformats-officedocument.drawingml.chart+xml"/>
  <Override PartName="/ppt/theme/themeOverride38.xml" ContentType="application/vnd.openxmlformats-officedocument.themeOverride+xml"/>
  <Override PartName="/ppt/drawings/drawing38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6" r:id="rId1"/>
  </p:sldMasterIdLst>
  <p:notesMasterIdLst>
    <p:notesMasterId r:id="rId40"/>
  </p:notesMasterIdLst>
  <p:sldIdLst>
    <p:sldId id="1058" r:id="rId2"/>
    <p:sldId id="1063" r:id="rId3"/>
    <p:sldId id="1064" r:id="rId4"/>
    <p:sldId id="1065" r:id="rId5"/>
    <p:sldId id="1066" r:id="rId6"/>
    <p:sldId id="1067" r:id="rId7"/>
    <p:sldId id="1068" r:id="rId8"/>
    <p:sldId id="1069" r:id="rId9"/>
    <p:sldId id="1095" r:id="rId10"/>
    <p:sldId id="1096" r:id="rId11"/>
    <p:sldId id="1097" r:id="rId12"/>
    <p:sldId id="1070" r:id="rId13"/>
    <p:sldId id="1071" r:id="rId14"/>
    <p:sldId id="1072" r:id="rId15"/>
    <p:sldId id="1073" r:id="rId16"/>
    <p:sldId id="1074" r:id="rId17"/>
    <p:sldId id="1075" r:id="rId18"/>
    <p:sldId id="1076" r:id="rId19"/>
    <p:sldId id="1077" r:id="rId20"/>
    <p:sldId id="1078" r:id="rId21"/>
    <p:sldId id="1098" r:id="rId22"/>
    <p:sldId id="1099" r:id="rId23"/>
    <p:sldId id="1079" r:id="rId24"/>
    <p:sldId id="1080" r:id="rId25"/>
    <p:sldId id="1081" r:id="rId26"/>
    <p:sldId id="1082" r:id="rId27"/>
    <p:sldId id="1083" r:id="rId28"/>
    <p:sldId id="1084" r:id="rId29"/>
    <p:sldId id="1085" r:id="rId30"/>
    <p:sldId id="1086" r:id="rId31"/>
    <p:sldId id="1087" r:id="rId32"/>
    <p:sldId id="1088" r:id="rId33"/>
    <p:sldId id="1089" r:id="rId34"/>
    <p:sldId id="1090" r:id="rId35"/>
    <p:sldId id="1091" r:id="rId36"/>
    <p:sldId id="1092" r:id="rId37"/>
    <p:sldId id="1093" r:id="rId38"/>
    <p:sldId id="1094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69D856"/>
    <a:srgbClr val="FF7C80"/>
    <a:srgbClr val="99FF99"/>
    <a:srgbClr val="78F878"/>
    <a:srgbClr val="F1A374"/>
    <a:srgbClr val="66FF33"/>
    <a:srgbClr val="5CC4F2"/>
    <a:srgbClr val="FFFF99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Средний стиль 3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630" autoAdjust="0"/>
    <p:restoredTop sz="94660"/>
  </p:normalViewPr>
  <p:slideViewPr>
    <p:cSldViewPr snapToGrid="0">
      <p:cViewPr varScale="1">
        <p:scale>
          <a:sx n="83" d="100"/>
          <a:sy n="83" d="100"/>
        </p:scale>
        <p:origin x="1469" y="77"/>
      </p:cViewPr>
      <p:guideLst>
        <p:guide orient="horz" pos="2183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0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1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2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3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4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5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6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7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8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9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0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1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2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2.xm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3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4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5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5.xm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6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7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7.xml"/></Relationships>
</file>

<file path=ppt/charts/_rels/chart2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8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8.xml"/></Relationships>
</file>

<file path=ppt/charts/_rels/chart2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9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29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.xml"/></Relationships>
</file>

<file path=ppt/charts/_rels/chart30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0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0.xml"/></Relationships>
</file>

<file path=ppt/charts/_rels/chart3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1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1.xml"/></Relationships>
</file>

<file path=ppt/charts/_rels/chart3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2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2.xml"/></Relationships>
</file>

<file path=ppt/charts/_rels/chart3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3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3.xml"/></Relationships>
</file>

<file path=ppt/charts/_rels/chart3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4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4.xml"/></Relationships>
</file>

<file path=ppt/charts/_rels/chart3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5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5.xml"/></Relationships>
</file>

<file path=ppt/charts/_rels/chart3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6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6.xml"/></Relationships>
</file>

<file path=ppt/charts/_rels/chart3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7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7.xml"/></Relationships>
</file>

<file path=ppt/charts/_rels/chart3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8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38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7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8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9.xml"/><Relationship Id="rId2" Type="http://schemas.openxmlformats.org/officeDocument/2006/relationships/oleObject" Target="NULL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5199686701628036"/>
          <c:y val="5.0071975300855158E-2"/>
          <c:w val="0.64800313298372159"/>
          <c:h val="0.9537037416961771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00206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A380-4559-ADB5-F3D3F0D2748B}"/>
              </c:ext>
            </c:extLst>
          </c:dPt>
          <c:dPt>
            <c:idx val="1"/>
            <c:bubble3D val="0"/>
            <c:spPr>
              <a:solidFill>
                <a:srgbClr val="FF000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A380-4559-ADB5-F3D3F0D2748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A380-4559-ADB5-F3D3F0D2748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A380-4559-ADB5-F3D3F0D2748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A380-4559-ADB5-F3D3F0D2748B}"/>
              </c:ext>
            </c:extLst>
          </c:dPt>
          <c:cat>
            <c:numRef>
              <c:f>Лист1!$A$1:$A$5</c:f>
              <c:numCache>
                <c:formatCode>General</c:formatCode>
                <c:ptCount val="5"/>
              </c:numCache>
            </c:numRef>
          </c:cat>
          <c:val>
            <c:numRef>
              <c:f>Лист1!$B$1:$B$5</c:f>
              <c:numCache>
                <c:formatCode>General</c:formatCode>
                <c:ptCount val="5"/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A380-4559-ADB5-F3D3F0D274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5400">
          <a:noFill/>
        </a:ln>
        <a:effectLst/>
      </c:spPr>
    </c:plotArea>
    <c:plotVisOnly val="1"/>
    <c:dispBlanksAs val="zero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>
    <c:autoUpdate val="0"/>
  </c:externalData>
  <c:userShapes r:id="rId3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4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5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6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7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8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29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0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1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2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3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4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5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6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7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38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0.61212</cdr:x>
      <cdr:y>0.84992</cdr:y>
    </cdr:from>
    <cdr:to>
      <cdr:x>1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597236" y="5178425"/>
          <a:ext cx="354676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82219685-C166-43D1-AB5C-907F04286DBE}" type="datetimeFigureOut">
              <a:rPr lang="ru-RU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FA0CAC9-3D64-4264-960E-4365E6572A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9919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1259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10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58326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11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4726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12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5012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13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77744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14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3348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15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63877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16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248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17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44677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18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4248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19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417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1208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20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221548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21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4645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22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1051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23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849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24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1320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25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44216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26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955209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27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93991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28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18899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29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421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14265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30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734406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31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150563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32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3710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33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62860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34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06045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35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912405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36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03626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37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572669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38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60251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4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684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5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2799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6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6747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7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3621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8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91664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09" name="Rectangle 7"/>
          <p:cNvSpPr txBox="1">
            <a:spLocks noGrp="1" noChangeArrowheads="1"/>
          </p:cNvSpPr>
          <p:nvPr/>
        </p:nvSpPr>
        <p:spPr bwMode="auto">
          <a:xfrm>
            <a:off x="3810063" y="9457630"/>
            <a:ext cx="2913205" cy="497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2" tIns="45721" rIns="91442" bIns="45721" anchor="b"/>
          <a:lstStyle/>
          <a:p>
            <a:pPr algn="r"/>
            <a:fld id="{023B0E79-4DEB-42A8-8F75-C4FD78AC6B27}" type="slidenum">
              <a:rPr lang="ru-RU" altLang="ru-RU" sz="1200">
                <a:solidFill>
                  <a:srgbClr val="000000"/>
                </a:solidFill>
              </a:rPr>
              <a:pPr algn="r"/>
              <a:t>9</a:t>
            </a:fld>
            <a:endParaRPr lang="ru-RU" altLang="ru-RU" sz="1200">
              <a:solidFill>
                <a:srgbClr val="000000"/>
              </a:solidFill>
            </a:endParaRPr>
          </a:p>
        </p:txBody>
      </p:sp>
      <p:sp>
        <p:nvSpPr>
          <p:cNvPr id="555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5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altLang="ru-RU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5960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5A4D69-93EA-4907-B655-8D9C37F0A9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11FE19A-364D-4BFA-83A0-2A42528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78D7BFB-C663-4349-8ECC-37DE9449BA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F9BC6E8-1361-44BC-9703-4BE1FEAB2B42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468401-5961-4FEF-894D-294CC09FE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07900A-E910-4B43-9203-B547AC980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052736-9FE0-4BDC-8118-41B491659D6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126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63C82CD-4A8F-423E-BE64-0249966F2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FD9BA5E-FCDC-49B6-A43A-4BDCD40BE5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24BCA7-82E5-413D-9981-AE049082C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716FF5-91BD-4289-A10D-7A35FC786FDB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D0668F-D7EE-49EC-BF81-0AA94D4166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F7CB5B9-CBEF-489E-908B-F87376E6A9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E5E717-A408-4208-A4AD-7E3CCBD6D9C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771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C249040-5EFA-4BDD-9D30-7E36DB9565C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8E42197-586E-4BC3-8F7A-7715A2A9E7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3446FA-0030-4DC8-BD31-08F0009E3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5A4F185-7123-4020-896E-A5253153440B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5C1178-A210-4537-B789-9F378B692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447FE5-67D6-4F95-8F7C-1904AEB1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C45FD4-F3CF-4DF4-9328-50915954F04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31749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88BB11C-9205-4022-9982-F99E55AA2D7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922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11EF2E-BA62-4CBB-910A-F4DE76EB3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04E7E3C-BF2E-4212-8F3D-31AD620BB6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EBAB9A1-3853-4508-8FFD-25C7EE0C2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3E4C373-3CD7-4972-BF8A-88B65F3D9A33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891D13-B40F-44A1-A76C-A1958289C5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4E07575-E75E-4080-B000-8C677DF81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EB073D-5AF0-48FC-B739-13E858F392C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19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177C66-49E4-4A09-B006-1E5200486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E450707-B368-4E11-B57E-19F7E54B1B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453068-F790-4AD6-8BC1-24DA1F2E28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663B630-957E-4B17-87BE-FEED5C7E1463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CCB50DE-6BFD-4AB9-8062-FD44368A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FEA23CB-DA65-4082-B19A-A14F5FC5E8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A82F656-BB4D-448E-A6CC-C8923BDB3CA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175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7606F7-DCE2-4F6F-AF81-C7B949AA4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55AE83-767E-4137-8517-B59B5BF1F8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3AB3DE6-A015-431F-8286-B79A6EE27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44F56F2-6A1D-4702-AC87-857B68117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794A77-8D05-45C3-9CC3-8DB30F61B715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6258B0B-384E-450C-8CDA-AE610DC7A5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F3DC503-1B64-40D1-962D-B7A73138B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3BB85FF-011F-4EC1-B01E-4D16B1E6E3B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140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B45D01-776D-493A-9F54-229D49AD5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F0BE11-94E9-4AB4-BC9B-C72977DCED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D71E01F-8417-43D9-A348-CB38302665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8F73BD7-C7A5-4503-B8E5-9F45ABC37C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81CF3A3-7681-4520-A468-A930AF49AA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D433B3-DA2E-48A8-9E92-5025601B8C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958F348-66CB-48B5-8A6A-0BB76DEFC148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81679AB-01E3-4DDC-A785-94AB3713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D374428-A4FE-451F-9B5C-282653E3B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0CE165-8674-4AA1-ADC6-4260774FC1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442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C0F7A-8076-433B-BD84-A9E28CD7D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D717DC0-C087-44E4-8A9E-4300E18FF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5FEF6CE-32FE-4E85-9D2D-F11B7762E600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046D513-48AD-42E7-B6DA-6AC897A841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1A274C7-ED72-4D74-88EF-155E367AE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CA312A-EA2F-4DC1-84DF-F180714320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8035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7D409DE-FECB-42BB-A5A4-58B548A07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B93B5ED-0639-4AFD-98C2-8B25402D4E74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FA5C581-2445-4375-A419-6EAFE1BD89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9F664D4-E446-47DD-8865-B41579F64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4E3001-2B3B-4581-AEF9-E776E39C651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0193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C0E335-4F5C-40D4-9B3E-BB9557BE05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7AB8E8E-67D4-4738-BE96-E7AE177A20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ADF01AB-A305-41D9-98E0-2AD827E032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D543026-CD17-428C-BD57-2EB406DA1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767225-2231-4F31-93CE-47A9FC7D557E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0B6E482-43CF-4B0A-9329-509B4A984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B3E29E2-EB1D-4951-B2D9-17274F45C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A41B5D-97A1-46F0-9706-D55FF79C1F3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8945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E78162-D22C-4AEB-94C0-36F1937C11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15EB9D5-48C6-4681-ABA4-F88FE5BC15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D04AFA4-B698-4FF7-AB61-9A72205310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64B7275-D411-44C6-AD3F-B64E61E5F5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CD6EB9E-A6BB-4E8E-9C05-9A559BC7122A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3AE06B2-BB7B-43CC-AF8C-B7DB437D4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6AF201-E7B6-4552-84EC-5771BB945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D25E01-4760-4D54-89E8-3FE4577580A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7660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736BA80-EF36-45A6-A652-6F1DAB0F8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73E1BE4-92BE-4F64-9FDA-A5923043CC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65BEDB7-D23C-4226-8CA2-E98B3CFCAF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10F647C-E69B-4766-BDF8-BDA233811FB6}" type="datetimeFigureOut">
              <a:rPr lang="ru-RU" smtClean="0"/>
              <a:pPr>
                <a:defRPr/>
              </a:pPr>
              <a:t>18.03.2025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2935A6-9C76-4892-97E6-659300AFB82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8A62B5-EF16-4237-8947-9DFE87C91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8FD4D3-EB7A-4C15-8284-D46ABB4890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555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7" r:id="rId1"/>
    <p:sldLayoutId id="2147483918" r:id="rId2"/>
    <p:sldLayoutId id="2147483919" r:id="rId3"/>
    <p:sldLayoutId id="2147483920" r:id="rId4"/>
    <p:sldLayoutId id="2147483921" r:id="rId5"/>
    <p:sldLayoutId id="2147483922" r:id="rId6"/>
    <p:sldLayoutId id="2147483923" r:id="rId7"/>
    <p:sldLayoutId id="2147483924" r:id="rId8"/>
    <p:sldLayoutId id="2147483925" r:id="rId9"/>
    <p:sldLayoutId id="2147483926" r:id="rId10"/>
    <p:sldLayoutId id="2147483927" r:id="rId11"/>
    <p:sldLayoutId id="214748392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chart" Target="../charts/chart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chart" Target="../charts/chart10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chart" Target="../charts/chart1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chart" Target="../charts/chart12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chart" Target="../charts/chart13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chart" Target="../charts/chart14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chart" Target="../charts/chart1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chart" Target="../charts/chart16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chart" Target="../charts/chart17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chart" Target="../charts/chart18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chart" Target="../charts/chart19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chart" Target="../charts/chart2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chart" Target="../charts/chart20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chart" Target="../charts/chart2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chart" Target="../charts/chart22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chart" Target="../charts/chart23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chart" Target="../charts/chart24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chart" Target="../charts/chart2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chart" Target="../charts/chart26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chart" Target="../charts/chart27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chart" Target="../charts/chart28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chart" Target="../charts/chart29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chart" Target="../charts/chart3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chart" Target="../charts/chart30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chart" Target="../charts/chart31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chart" Target="../charts/chart32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chart" Target="../charts/chart33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chart" Target="../charts/chart34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chart" Target="../charts/chart3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6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7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8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chart" Target="../charts/chart4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chart" Target="../charts/chart5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chart" Target="../charts/chart6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chart" Target="../charts/chart7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chart" Target="../charts/chart8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chart" Target="../charts/chart9.xm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98678636"/>
              </p:ext>
            </p:extLst>
          </p:nvPr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F6A6295C-3848-4CE0-9EAB-C3238EE11FDB}"/>
              </a:ext>
            </a:extLst>
          </p:cNvPr>
          <p:cNvSpPr txBox="1"/>
          <p:nvPr/>
        </p:nvSpPr>
        <p:spPr>
          <a:xfrm>
            <a:off x="2021030" y="211637"/>
            <a:ext cx="510193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связи имени С. М. Будённого</a:t>
            </a:r>
          </a:p>
        </p:txBody>
      </p:sp>
      <p:pic>
        <p:nvPicPr>
          <p:cNvPr id="1029" name="Picture 5" descr="Picture background">
            <a:extLst>
              <a:ext uri="{FF2B5EF4-FFF2-40B4-BE49-F238E27FC236}">
                <a16:creationId xmlns:a16="http://schemas.microsoft.com/office/drawing/2014/main" id="{AA5E636F-4466-46D9-90CD-E0E8B4E55C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690" y="1145627"/>
            <a:ext cx="3020189" cy="186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0D4873D-2C90-4458-A180-B5A4D6AADC32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75F9C691-A50C-4460-8CC9-E3B5A5C4312B}"/>
              </a:ext>
            </a:extLst>
          </p:cNvPr>
          <p:cNvSpPr txBox="1"/>
          <p:nvPr/>
        </p:nvSpPr>
        <p:spPr>
          <a:xfrm>
            <a:off x="1" y="1289173"/>
            <a:ext cx="580957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0" dirty="0">
                <a:solidFill>
                  <a:srgbClr val="000000"/>
                </a:solidFill>
                <a:effectLst/>
              </a:rPr>
              <a:t>- Инфокоммуникационные технологии и системы специальной связи</a:t>
            </a:r>
          </a:p>
          <a:p>
            <a:r>
              <a:rPr lang="ru-RU" sz="1100" i="0" dirty="0">
                <a:solidFill>
                  <a:srgbClr val="000000"/>
                </a:solidFill>
                <a:effectLst/>
              </a:rPr>
              <a:t>- Применение и эксплуатация автоматизированных систем </a:t>
            </a:r>
          </a:p>
          <a:p>
            <a:r>
              <a:rPr lang="ru-RU" sz="1100" i="0" dirty="0">
                <a:solidFill>
                  <a:srgbClr val="000000"/>
                </a:solidFill>
                <a:effectLst/>
              </a:rPr>
              <a:t>специального назначения</a:t>
            </a:r>
          </a:p>
          <a:p>
            <a:r>
              <a:rPr lang="ru-RU" sz="1100" i="1" dirty="0">
                <a:solidFill>
                  <a:srgbClr val="000000"/>
                </a:solidFill>
                <a:effectLst/>
              </a:rPr>
              <a:t>- Управление воинскими частями и соединениями</a:t>
            </a:r>
            <a:endParaRPr lang="ru-RU" sz="1100" dirty="0">
              <a:solidFill>
                <a:srgbClr val="000000"/>
              </a:solidFill>
            </a:endParaRPr>
          </a:p>
          <a:p>
            <a:r>
              <a:rPr lang="ru-RU" sz="1100" i="1" dirty="0">
                <a:solidFill>
                  <a:srgbClr val="000000"/>
                </a:solidFill>
                <a:effectLst/>
              </a:rPr>
              <a:t>- Управление боевым обеспечением войск (сил)</a:t>
            </a:r>
          </a:p>
          <a:p>
            <a:r>
              <a:rPr lang="ru-RU" sz="1100" i="1" dirty="0">
                <a:solidFill>
                  <a:srgbClr val="000000"/>
                </a:solidFill>
                <a:effectLst/>
              </a:rPr>
              <a:t>- Управление техническим обеспечением войск (сил)</a:t>
            </a:r>
            <a:endParaRPr lang="ru-RU" sz="1100" dirty="0"/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726C1EA5-F4CD-4C6B-9A74-26DEF25E4AEF}"/>
              </a:ext>
            </a:extLst>
          </p:cNvPr>
          <p:cNvSpPr txBox="1"/>
          <p:nvPr/>
        </p:nvSpPr>
        <p:spPr>
          <a:xfrm>
            <a:off x="34837" y="2383346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5842D38C-32E1-46F9-9249-9AFE064C89DD}"/>
              </a:ext>
            </a:extLst>
          </p:cNvPr>
          <p:cNvSpPr txBox="1"/>
          <p:nvPr/>
        </p:nvSpPr>
        <p:spPr>
          <a:xfrm>
            <a:off x="-9237" y="2760826"/>
            <a:ext cx="54143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>
                <a:solidFill>
                  <a:srgbClr val="000000"/>
                </a:solidFill>
                <a:effectLst/>
              </a:rPr>
              <a:t>- Инфокоммуникационные сети и системы связи</a:t>
            </a:r>
          </a:p>
          <a:p>
            <a:r>
              <a:rPr lang="ru-RU" sz="1100" dirty="0">
                <a:solidFill>
                  <a:srgbClr val="000000"/>
                </a:solidFill>
                <a:effectLst/>
              </a:rPr>
              <a:t>- Системы радиосвязи, мобильной связи и телерадиовещания</a:t>
            </a:r>
            <a:endParaRPr lang="ru-RU" sz="1100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234923AD-9A1F-4C9A-9174-F1D1D701B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1043586"/>
              </p:ext>
            </p:extLst>
          </p:nvPr>
        </p:nvGraphicFramePr>
        <p:xfrm>
          <a:off x="34837" y="3113302"/>
          <a:ext cx="6516000" cy="3718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0856">
                  <a:extLst>
                    <a:ext uri="{9D8B030D-6E8A-4147-A177-3AD203B41FA5}">
                      <a16:colId xmlns:a16="http://schemas.microsoft.com/office/drawing/2014/main" val="3462490684"/>
                    </a:ext>
                  </a:extLst>
                </a:gridCol>
                <a:gridCol w="930856">
                  <a:extLst>
                    <a:ext uri="{9D8B030D-6E8A-4147-A177-3AD203B41FA5}">
                      <a16:colId xmlns:a16="http://schemas.microsoft.com/office/drawing/2014/main" val="2073028221"/>
                    </a:ext>
                  </a:extLst>
                </a:gridCol>
                <a:gridCol w="1183523">
                  <a:extLst>
                    <a:ext uri="{9D8B030D-6E8A-4147-A177-3AD203B41FA5}">
                      <a16:colId xmlns:a16="http://schemas.microsoft.com/office/drawing/2014/main" val="1127411779"/>
                    </a:ext>
                  </a:extLst>
                </a:gridCol>
                <a:gridCol w="786028">
                  <a:extLst>
                    <a:ext uri="{9D8B030D-6E8A-4147-A177-3AD203B41FA5}">
                      <a16:colId xmlns:a16="http://schemas.microsoft.com/office/drawing/2014/main" val="4196442000"/>
                    </a:ext>
                  </a:extLst>
                </a:gridCol>
                <a:gridCol w="1021368">
                  <a:extLst>
                    <a:ext uri="{9D8B030D-6E8A-4147-A177-3AD203B41FA5}">
                      <a16:colId xmlns:a16="http://schemas.microsoft.com/office/drawing/2014/main" val="2120707480"/>
                    </a:ext>
                  </a:extLst>
                </a:gridCol>
                <a:gridCol w="743409">
                  <a:extLst>
                    <a:ext uri="{9D8B030D-6E8A-4147-A177-3AD203B41FA5}">
                      <a16:colId xmlns:a16="http://schemas.microsoft.com/office/drawing/2014/main" val="154031330"/>
                    </a:ext>
                  </a:extLst>
                </a:gridCol>
                <a:gridCol w="919960">
                  <a:extLst>
                    <a:ext uri="{9D8B030D-6E8A-4147-A177-3AD203B41FA5}">
                      <a16:colId xmlns:a16="http://schemas.microsoft.com/office/drawing/2014/main" val="3930649366"/>
                    </a:ext>
                  </a:extLst>
                </a:gridCol>
              </a:tblGrid>
              <a:tr h="1003341">
                <a:tc rowSpan="2">
                  <a:txBody>
                    <a:bodyPr/>
                    <a:lstStyle/>
                    <a:p>
                      <a:pPr algn="ctr"/>
                      <a:r>
                        <a:rPr lang="ru-RU" sz="1000" b="0" i="0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№</a:t>
                      </a:r>
                    </a:p>
                    <a:p>
                      <a:pPr algn="ctr"/>
                      <a:r>
                        <a:rPr lang="ru-RU" sz="1000" b="0" i="0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п/п</a:t>
                      </a:r>
                    </a:p>
                    <a:p>
                      <a:pPr algn="ctr"/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000" b="0" i="0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Специальность подготовки в соответствии</a:t>
                      </a:r>
                    </a:p>
                    <a:p>
                      <a:pPr algn="ctr"/>
                      <a:r>
                        <a:rPr lang="ru-RU" sz="1000" b="0" i="0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 федеральным государственным образовательным стандартом высшего образования</a:t>
                      </a:r>
                    </a:p>
                    <a:p>
                      <a:pPr algn="ctr"/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000" b="0" i="0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 общеобразовательного предмета</a:t>
                      </a:r>
                    </a:p>
                    <a:p>
                      <a:pPr algn="ctr"/>
                      <a:r>
                        <a:rPr lang="ru-RU" sz="1000" b="0" i="0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 установленное значение минимального количества баллов</a:t>
                      </a:r>
                    </a:p>
                    <a:p>
                      <a:pPr algn="ctr"/>
                      <a:r>
                        <a:rPr lang="ru-RU" sz="1000" b="0" i="0" u="non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единого государственного экзамена</a:t>
                      </a:r>
                    </a:p>
                    <a:p>
                      <a:pPr algn="ctr"/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3415630"/>
                  </a:ext>
                </a:extLst>
              </a:tr>
              <a:tr h="69797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Код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Наименование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Русский язык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Математика</a:t>
                      </a:r>
                    </a:p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профильного уровня</a:t>
                      </a:r>
                    </a:p>
                    <a:p>
                      <a:pPr algn="l"/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Физика*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Информатика*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7830684"/>
                  </a:ext>
                </a:extLst>
              </a:tr>
              <a:tr h="1003341"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dirty="0">
                          <a:latin typeface="+mn-lt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09.05.01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Применение и эксплуатация автоматизированных систем специального назначения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1805305"/>
                  </a:ext>
                </a:extLst>
              </a:tr>
              <a:tr h="1003341"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dirty="0">
                          <a:latin typeface="+mn-lt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11.05.04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Инфокоммуникационные технологии и системы специальной связи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36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000" b="0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</a:t>
                      </a:r>
                      <a:endParaRPr lang="ru-RU" sz="1000" b="0" i="0" u="none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839009"/>
                  </a:ext>
                </a:extLst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BC7C522-F416-4F1D-8464-0BF2A67BD0C5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2825504102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10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BA462000-D25F-437C-B0A5-80A1225A6689}"/>
              </a:ext>
            </a:extLst>
          </p:cNvPr>
          <p:cNvSpPr txBox="1"/>
          <p:nvPr/>
        </p:nvSpPr>
        <p:spPr>
          <a:xfrm>
            <a:off x="1627776" y="130235"/>
            <a:ext cx="5888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материально-технического обеспечения имени А. В. </a:t>
            </a:r>
            <a:r>
              <a:rPr lang="ru-RU" sz="16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Хрулёва</a:t>
            </a:r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PFAgoraSansPro"/>
              </a:rPr>
              <a:t>ФИЛИАЛ, Г. ОМСК</a:t>
            </a:r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8" name="Picture 6" descr="Picture background">
            <a:extLst>
              <a:ext uri="{FF2B5EF4-FFF2-40B4-BE49-F238E27FC236}">
                <a16:creationId xmlns:a16="http://schemas.microsoft.com/office/drawing/2014/main" id="{5AAFA88A-C120-48F3-8E65-A9BBBCB63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956525"/>
            <a:ext cx="4408868" cy="260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" name="TextBox 264">
            <a:extLst>
              <a:ext uri="{FF2B5EF4-FFF2-40B4-BE49-F238E27FC236}">
                <a16:creationId xmlns:a16="http://schemas.microsoft.com/office/drawing/2014/main" id="{3811C884-F9D5-4B86-B28C-96FCDA13DF90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DE8341DC-F6D0-4CF2-B188-EDA97D459411}"/>
              </a:ext>
            </a:extLst>
          </p:cNvPr>
          <p:cNvSpPr txBox="1"/>
          <p:nvPr/>
        </p:nvSpPr>
        <p:spPr>
          <a:xfrm>
            <a:off x="34837" y="3785761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369984D9-7B5C-4A25-9026-A2F30F176EA6}"/>
              </a:ext>
            </a:extLst>
          </p:cNvPr>
          <p:cNvSpPr txBox="1"/>
          <p:nvPr/>
        </p:nvSpPr>
        <p:spPr>
          <a:xfrm>
            <a:off x="130305" y="1188080"/>
            <a:ext cx="97143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Транспортные средства специального назначения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Военные науки</a:t>
            </a:r>
            <a:endParaRPr lang="ru-RU" sz="1100" dirty="0"/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E0FFC1B6-4789-4C41-952E-73F88E49F01C}"/>
              </a:ext>
            </a:extLst>
          </p:cNvPr>
          <p:cNvSpPr txBox="1"/>
          <p:nvPr/>
        </p:nvSpPr>
        <p:spPr>
          <a:xfrm>
            <a:off x="34837" y="4179541"/>
            <a:ext cx="3870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Техническое обслуживание и ремонт автомобильного транспорта</a:t>
            </a:r>
            <a:endParaRPr lang="ru-RU" sz="1100" dirty="0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1D6F5C94-5883-40EA-85FA-0DB8B945B90A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739343653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11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BA462000-D25F-437C-B0A5-80A1225A6689}"/>
              </a:ext>
            </a:extLst>
          </p:cNvPr>
          <p:cNvSpPr txBox="1"/>
          <p:nvPr/>
        </p:nvSpPr>
        <p:spPr>
          <a:xfrm>
            <a:off x="1627776" y="130235"/>
            <a:ext cx="5888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материально-технического обеспечения имени А. В. </a:t>
            </a:r>
            <a:r>
              <a:rPr lang="ru-RU" sz="16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Хрулёва</a:t>
            </a:r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PFAgoraSansPro"/>
              </a:rPr>
              <a:t>ФИЛИАЛ, Г. ВОЛЬСК</a:t>
            </a:r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8" name="Picture 6" descr="Picture background">
            <a:extLst>
              <a:ext uri="{FF2B5EF4-FFF2-40B4-BE49-F238E27FC236}">
                <a16:creationId xmlns:a16="http://schemas.microsoft.com/office/drawing/2014/main" id="{5AAFA88A-C120-48F3-8E65-A9BBBCB63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956525"/>
            <a:ext cx="4408868" cy="260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" name="TextBox 264">
            <a:extLst>
              <a:ext uri="{FF2B5EF4-FFF2-40B4-BE49-F238E27FC236}">
                <a16:creationId xmlns:a16="http://schemas.microsoft.com/office/drawing/2014/main" id="{3811C884-F9D5-4B86-B28C-96FCDA13DF90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DE8341DC-F6D0-4CF2-B188-EDA97D459411}"/>
              </a:ext>
            </a:extLst>
          </p:cNvPr>
          <p:cNvSpPr txBox="1"/>
          <p:nvPr/>
        </p:nvSpPr>
        <p:spPr>
          <a:xfrm>
            <a:off x="34837" y="3785761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369984D9-7B5C-4A25-9026-A2F30F176EA6}"/>
              </a:ext>
            </a:extLst>
          </p:cNvPr>
          <p:cNvSpPr txBox="1"/>
          <p:nvPr/>
        </p:nvSpPr>
        <p:spPr>
          <a:xfrm>
            <a:off x="130305" y="1188080"/>
            <a:ext cx="97143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Тыловое обеспечение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Военные науки</a:t>
            </a:r>
            <a:endParaRPr lang="ru-RU" sz="1100" dirty="0"/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E0FFC1B6-4789-4C41-952E-73F88E49F01C}"/>
              </a:ext>
            </a:extLst>
          </p:cNvPr>
          <p:cNvSpPr txBox="1"/>
          <p:nvPr/>
        </p:nvSpPr>
        <p:spPr>
          <a:xfrm>
            <a:off x="34837" y="4179541"/>
            <a:ext cx="38700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Операционная деятельность в логистике</a:t>
            </a:r>
            <a:endParaRPr lang="ru-RU" sz="1100" dirty="0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1D6F5C94-5883-40EA-85FA-0DB8B945B90A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4227844540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12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D01F6EE-487E-4B5B-BEF0-65810BF57AA0}"/>
              </a:ext>
            </a:extLst>
          </p:cNvPr>
          <p:cNvSpPr txBox="1"/>
          <p:nvPr/>
        </p:nvSpPr>
        <p:spPr>
          <a:xfrm>
            <a:off x="1627776" y="130235"/>
            <a:ext cx="58884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Военно-медицинская академия имени С. М. Кирова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6051CFEF-05C2-47EE-93B5-0DC123E89F8B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626384C2-30C6-4671-A2CF-31148EF8CA62}"/>
              </a:ext>
            </a:extLst>
          </p:cNvPr>
          <p:cNvSpPr txBox="1"/>
          <p:nvPr/>
        </p:nvSpPr>
        <p:spPr>
          <a:xfrm>
            <a:off x="9143999" y="128847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839D58ED-89EB-4CC3-8708-9B3EF24BD52E}"/>
              </a:ext>
            </a:extLst>
          </p:cNvPr>
          <p:cNvSpPr txBox="1"/>
          <p:nvPr/>
        </p:nvSpPr>
        <p:spPr>
          <a:xfrm>
            <a:off x="130305" y="1188080"/>
            <a:ext cx="3202175" cy="58477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Лечебное дело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Медико-профилактическое дело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Стоматология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Фармация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медицинским обеспечением войск (сил)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Акушерство и гинекология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Анестезиология-реаниматология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Клиническая лабораторная диагностика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Патологическая анатомия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Рентгенология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Судебно-медицинская экспертиза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Педиатрия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Психиатрия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Авиационная и космическая медицина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Водолазная медицина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Гастроэнтерология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Гематология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Дерматовенерология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Инфекционные болезни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Кардиология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Неврология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Нефрология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Пульмонология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Терапия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Физиотерапия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Эндокринология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Нейрохирургия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Онкология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Оториноларингология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Офтальмология</a:t>
            </a:r>
          </a:p>
          <a:p>
            <a:r>
              <a:rPr lang="ru-RU" sz="1100" b="0" i="0" dirty="0" err="1">
                <a:solidFill>
                  <a:srgbClr val="000000"/>
                </a:solidFill>
                <a:effectLst/>
                <a:latin typeface="PFAgoraSansPro"/>
              </a:rPr>
              <a:t>Рентгенэн-доваскулярные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 диагностика и лечение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Сердечно-сосудистая хирургия</a:t>
            </a:r>
          </a:p>
          <a:p>
            <a:endParaRPr lang="ru-RU" sz="1100" dirty="0"/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228FFE87-1B8D-4DBA-B704-8BE8395167DD}"/>
              </a:ext>
            </a:extLst>
          </p:cNvPr>
          <p:cNvSpPr txBox="1"/>
          <p:nvPr/>
        </p:nvSpPr>
        <p:spPr>
          <a:xfrm>
            <a:off x="9274304" y="1610398"/>
            <a:ext cx="3870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Лечебное дело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Сестринское дело</a:t>
            </a:r>
            <a:endParaRPr lang="ru-RU" sz="1100" dirty="0"/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5877E1B9-7DF0-425A-AA69-8180801519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879" y="1288473"/>
            <a:ext cx="4267200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8" name="TextBox 267">
            <a:extLst>
              <a:ext uri="{FF2B5EF4-FFF2-40B4-BE49-F238E27FC236}">
                <a16:creationId xmlns:a16="http://schemas.microsoft.com/office/drawing/2014/main" id="{E896F9CB-0501-4052-ABC0-691A7B15E4BD}"/>
              </a:ext>
            </a:extLst>
          </p:cNvPr>
          <p:cNvSpPr txBox="1"/>
          <p:nvPr/>
        </p:nvSpPr>
        <p:spPr>
          <a:xfrm>
            <a:off x="2490062" y="2630803"/>
            <a:ext cx="4241298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Торакальная хирургия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Хирургия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Урология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Челюстно-лицевая хирургия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Организация здравоохранения и общественное здоровье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Стоматология общей практики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Стоматология терапевтическая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Стоматология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хирургическая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Стоматология ортопедическая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Ортодонтия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Общая гигиена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Эпидемиология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Управление и экономика фармации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Фундаментальная медицина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Клиническая медицина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Медико-профилактическое дело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Фармация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Фундаментальная медицина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Клиническая медицина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Медико-профилактическое дело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Фармация</a:t>
            </a:r>
            <a:endParaRPr lang="ru-RU" sz="1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Военные науки</a:t>
            </a:r>
          </a:p>
        </p:txBody>
      </p: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A33B6E04-C3D6-4C91-A6DD-FC93C27B6B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8400366"/>
              </p:ext>
            </p:extLst>
          </p:nvPr>
        </p:nvGraphicFramePr>
        <p:xfrm>
          <a:off x="9239467" y="2515241"/>
          <a:ext cx="7992001" cy="3862886"/>
        </p:xfrm>
        <a:graphic>
          <a:graphicData uri="http://schemas.openxmlformats.org/drawingml/2006/table">
            <a:tbl>
              <a:tblPr/>
              <a:tblGrid>
                <a:gridCol w="713740">
                  <a:extLst>
                    <a:ext uri="{9D8B030D-6E8A-4147-A177-3AD203B41FA5}">
                      <a16:colId xmlns:a16="http://schemas.microsoft.com/office/drawing/2014/main" val="1378090398"/>
                    </a:ext>
                  </a:extLst>
                </a:gridCol>
                <a:gridCol w="2977029">
                  <a:extLst>
                    <a:ext uri="{9D8B030D-6E8A-4147-A177-3AD203B41FA5}">
                      <a16:colId xmlns:a16="http://schemas.microsoft.com/office/drawing/2014/main" val="3378071914"/>
                    </a:ext>
                  </a:extLst>
                </a:gridCol>
                <a:gridCol w="2977029">
                  <a:extLst>
                    <a:ext uri="{9D8B030D-6E8A-4147-A177-3AD203B41FA5}">
                      <a16:colId xmlns:a16="http://schemas.microsoft.com/office/drawing/2014/main" val="3585705785"/>
                    </a:ext>
                  </a:extLst>
                </a:gridCol>
                <a:gridCol w="441401">
                  <a:extLst>
                    <a:ext uri="{9D8B030D-6E8A-4147-A177-3AD203B41FA5}">
                      <a16:colId xmlns:a16="http://schemas.microsoft.com/office/drawing/2014/main" val="3825206857"/>
                    </a:ext>
                  </a:extLst>
                </a:gridCol>
                <a:gridCol w="441401">
                  <a:extLst>
                    <a:ext uri="{9D8B030D-6E8A-4147-A177-3AD203B41FA5}">
                      <a16:colId xmlns:a16="http://schemas.microsoft.com/office/drawing/2014/main" val="3764032915"/>
                    </a:ext>
                  </a:extLst>
                </a:gridCol>
                <a:gridCol w="441401">
                  <a:extLst>
                    <a:ext uri="{9D8B030D-6E8A-4147-A177-3AD203B41FA5}">
                      <a16:colId xmlns:a16="http://schemas.microsoft.com/office/drawing/2014/main" val="1039642653"/>
                    </a:ext>
                  </a:extLst>
                </a:gridCol>
              </a:tblGrid>
              <a:tr h="209381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№</a:t>
                      </a:r>
                      <a:endParaRPr lang="ru-RU" sz="1200">
                        <a:effectLst/>
                      </a:endParaRPr>
                    </a:p>
                    <a:p>
                      <a:pPr algn="ctr" fontAlgn="t"/>
                      <a:r>
                        <a:rPr lang="ru-RU" sz="1200" b="1">
                          <a:effectLst/>
                        </a:rPr>
                        <a:t>п/п</a:t>
                      </a:r>
                      <a:endParaRPr lang="ru-RU" sz="1200">
                        <a:effectLst/>
                      </a:endParaRPr>
                    </a:p>
                  </a:txBody>
                  <a:tcPr marL="91035" marR="91035" marT="45518" marB="455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Специальность подготовки в соответствии</a:t>
                      </a:r>
                      <a:endParaRPr lang="ru-RU" sz="1200" dirty="0">
                        <a:effectLst/>
                      </a:endParaRPr>
                    </a:p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с федеральным государственным образовательным стандартом высшего образования</a:t>
                      </a:r>
                      <a:endParaRPr lang="ru-RU" sz="1200" dirty="0">
                        <a:effectLst/>
                      </a:endParaRPr>
                    </a:p>
                  </a:txBody>
                  <a:tcPr marL="91035" marR="91035" marT="45518" marB="455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Наименование общеобразовательного предмета</a:t>
                      </a:r>
                      <a:endParaRPr lang="ru-RU" sz="1200">
                        <a:effectLst/>
                      </a:endParaRPr>
                    </a:p>
                    <a:p>
                      <a:pPr algn="ctr" fontAlgn="t"/>
                      <a:r>
                        <a:rPr lang="ru-RU" sz="1200" b="1">
                          <a:effectLst/>
                        </a:rPr>
                        <a:t>и установленное значение минимального количества баллов</a:t>
                      </a:r>
                      <a:endParaRPr lang="ru-RU" sz="1200">
                        <a:effectLst/>
                      </a:endParaRPr>
                    </a:p>
                    <a:p>
                      <a:pPr algn="ctr" fontAlgn="t"/>
                      <a:r>
                        <a:rPr lang="ru-RU" sz="1200" b="1">
                          <a:effectLst/>
                        </a:rPr>
                        <a:t>единого государственного экзамена</a:t>
                      </a:r>
                      <a:endParaRPr lang="ru-RU" sz="1200">
                        <a:effectLst/>
                      </a:endParaRPr>
                    </a:p>
                  </a:txBody>
                  <a:tcPr marL="91035" marR="91035" marT="45518" marB="4551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957624"/>
                  </a:ext>
                </a:extLst>
              </a:tr>
              <a:tr h="64221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Код</a:t>
                      </a:r>
                      <a:endParaRPr lang="ru-RU" sz="1200">
                        <a:effectLst/>
                      </a:endParaRP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Наименование</a:t>
                      </a:r>
                      <a:endParaRPr lang="ru-RU" sz="1200">
                        <a:effectLst/>
                      </a:endParaRP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Русский язык</a:t>
                      </a:r>
                      <a:endParaRPr lang="ru-RU" sz="1200">
                        <a:effectLst/>
                      </a:endParaRP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Химия</a:t>
                      </a:r>
                      <a:endParaRPr lang="ru-RU" sz="1200">
                        <a:effectLst/>
                      </a:endParaRP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Биология</a:t>
                      </a:r>
                      <a:endParaRPr lang="ru-RU" sz="1200">
                        <a:effectLst/>
                      </a:endParaRP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2898955"/>
                  </a:ext>
                </a:extLst>
              </a:tr>
              <a:tr h="2780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31.05.01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Лечебное дело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50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40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40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8952857"/>
                  </a:ext>
                </a:extLst>
              </a:tr>
              <a:tr h="2780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31.05.03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Стоматология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50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40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40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50532284"/>
                  </a:ext>
                </a:extLst>
              </a:tr>
              <a:tr h="2780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32.05.01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Медико-профилактическое дело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50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39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39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682624"/>
                  </a:ext>
                </a:extLst>
              </a:tr>
              <a:tr h="27807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4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33.05.01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Фармация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50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39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39</a:t>
                      </a:r>
                    </a:p>
                  </a:txBody>
                  <a:tcPr marL="48001" marR="48001" marT="48001" marB="48001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6585945"/>
                  </a:ext>
                </a:extLst>
              </a:tr>
            </a:tbl>
          </a:graphicData>
        </a:graphic>
      </p:graphicFrame>
      <p:sp>
        <p:nvSpPr>
          <p:cNvPr id="269" name="TextBox 268">
            <a:extLst>
              <a:ext uri="{FF2B5EF4-FFF2-40B4-BE49-F238E27FC236}">
                <a16:creationId xmlns:a16="http://schemas.microsoft.com/office/drawing/2014/main" id="{BC87DE99-3722-40B4-BFB4-A4B3A757A03F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553407726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13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4B312612-6016-4282-863F-F6F25BDFB86F}"/>
              </a:ext>
            </a:extLst>
          </p:cNvPr>
          <p:cNvSpPr txBox="1"/>
          <p:nvPr/>
        </p:nvSpPr>
        <p:spPr>
          <a:xfrm>
            <a:off x="1627776" y="130235"/>
            <a:ext cx="5888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воздушно-космической обороны имени Маршала Советского Союза Г. К. Жукова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8EEAECDD-4FFF-4801-B81D-0428BB070D7F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332393A6-AC45-4268-9931-2A3ED4AB5145}"/>
              </a:ext>
            </a:extLst>
          </p:cNvPr>
          <p:cNvSpPr txBox="1"/>
          <p:nvPr/>
        </p:nvSpPr>
        <p:spPr>
          <a:xfrm>
            <a:off x="0" y="2613203"/>
            <a:ext cx="25605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  <a:endParaRPr lang="en-US" dirty="0"/>
          </a:p>
          <a:p>
            <a:endParaRPr lang="ru-RU" dirty="0"/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9E9F2DA2-9F49-4ED3-8D84-DB8F310E1394}"/>
              </a:ext>
            </a:extLst>
          </p:cNvPr>
          <p:cNvSpPr txBox="1"/>
          <p:nvPr/>
        </p:nvSpPr>
        <p:spPr>
          <a:xfrm>
            <a:off x="130306" y="1188080"/>
            <a:ext cx="3444168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воинскими частями и соединениями</a:t>
            </a:r>
          </a:p>
          <a:p>
            <a:r>
              <a:rPr lang="ru-RU" sz="1100" b="0" i="1" dirty="0">
                <a:solidFill>
                  <a:srgbClr val="000000"/>
                </a:solidFill>
                <a:effectLst/>
                <a:latin typeface="PFAgoraSansPro"/>
              </a:rPr>
              <a:t>Управление боевым обеспечением войск (сил)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1" dirty="0">
                <a:solidFill>
                  <a:srgbClr val="000000"/>
                </a:solidFill>
                <a:effectLst/>
                <a:latin typeface="PFAgoraSansPro"/>
              </a:rPr>
              <a:t>Управление техническим обеспечением войск (сил)</a:t>
            </a:r>
            <a:endParaRPr lang="ru-RU" sz="1100" dirty="0"/>
          </a:p>
        </p:txBody>
      </p:sp>
      <p:pic>
        <p:nvPicPr>
          <p:cNvPr id="10242" name="Picture 2" descr="Picture background">
            <a:extLst>
              <a:ext uri="{FF2B5EF4-FFF2-40B4-BE49-F238E27FC236}">
                <a16:creationId xmlns:a16="http://schemas.microsoft.com/office/drawing/2014/main" id="{F09E067F-78C4-4B47-9E3C-342331C6C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273" y="1267983"/>
            <a:ext cx="3767648" cy="218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6" name="TextBox 265">
            <a:extLst>
              <a:ext uri="{FF2B5EF4-FFF2-40B4-BE49-F238E27FC236}">
                <a16:creationId xmlns:a16="http://schemas.microsoft.com/office/drawing/2014/main" id="{BDCC0CB6-2D60-4A9B-AD35-09CE18D077BC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3194EB47-5C19-427B-ACDB-21703718ECD7}"/>
              </a:ext>
            </a:extLst>
          </p:cNvPr>
          <p:cNvSpPr txBox="1"/>
          <p:nvPr/>
        </p:nvSpPr>
        <p:spPr>
          <a:xfrm>
            <a:off x="158015" y="2946812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195458713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14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7329A04-5006-43E0-9B5F-6CE28B264E92}"/>
              </a:ext>
            </a:extLst>
          </p:cNvPr>
          <p:cNvSpPr txBox="1"/>
          <p:nvPr/>
        </p:nvSpPr>
        <p:spPr>
          <a:xfrm>
            <a:off x="1627776" y="130235"/>
            <a:ext cx="58884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Михайловская военная артиллерийская академия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06ECA6A2-0BD0-430B-A75D-97CDCC049772}"/>
              </a:ext>
            </a:extLst>
          </p:cNvPr>
          <p:cNvSpPr txBox="1"/>
          <p:nvPr/>
        </p:nvSpPr>
        <p:spPr>
          <a:xfrm>
            <a:off x="14720" y="819453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135AB093-8799-4F9A-82EF-E63AFEB29052}"/>
              </a:ext>
            </a:extLst>
          </p:cNvPr>
          <p:cNvSpPr txBox="1"/>
          <p:nvPr/>
        </p:nvSpPr>
        <p:spPr>
          <a:xfrm>
            <a:off x="-530" y="360034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E12D7AE7-FDF2-4A00-861E-AA035D338A6B}"/>
              </a:ext>
            </a:extLst>
          </p:cNvPr>
          <p:cNvSpPr txBox="1"/>
          <p:nvPr/>
        </p:nvSpPr>
        <p:spPr>
          <a:xfrm>
            <a:off x="107022" y="1086587"/>
            <a:ext cx="4662529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автоматизированных систем 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специального назначения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Специальные радиотехнические системы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Специальные электромеханические системы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воинскими частями и соединениями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Военные науки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Системный анализ, моделирование боевых действий и систем 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военного назначения, компьютерные технологии в военном деле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Вооружение и военная техника. Комплексы и системы военного назначения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и восстановление вооружения и военной техники, техническое обеспечение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Теория и эффективность стрельбы, управление огнем, обеспечение стрельбы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Военная электроника, аппаратура комплексов военного назначения</a:t>
            </a:r>
            <a:endParaRPr lang="ru-RU" sz="1100" dirty="0"/>
          </a:p>
        </p:txBody>
      </p:sp>
      <p:pic>
        <p:nvPicPr>
          <p:cNvPr id="11268" name="Picture 4" descr="Picture background">
            <a:extLst>
              <a:ext uri="{FF2B5EF4-FFF2-40B4-BE49-F238E27FC236}">
                <a16:creationId xmlns:a16="http://schemas.microsoft.com/office/drawing/2014/main" id="{8F428688-34E5-46DA-9915-864F962C2C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364" y="1215278"/>
            <a:ext cx="4190230" cy="251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24FA0F3A-F17A-4F7C-822B-A0E80B55620C}"/>
              </a:ext>
            </a:extLst>
          </p:cNvPr>
          <p:cNvSpPr txBox="1"/>
          <p:nvPr/>
        </p:nvSpPr>
        <p:spPr>
          <a:xfrm>
            <a:off x="107022" y="3903548"/>
            <a:ext cx="321806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Информационные системы и программирование</a:t>
            </a:r>
            <a:endParaRPr lang="ru-RU" sz="11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1C8FD6D-66F7-4730-994B-83ED1977EE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617458"/>
              </p:ext>
            </p:extLst>
          </p:nvPr>
        </p:nvGraphicFramePr>
        <p:xfrm>
          <a:off x="-1161114" y="4551683"/>
          <a:ext cx="7704000" cy="2396090"/>
        </p:xfrm>
        <a:graphic>
          <a:graphicData uri="http://schemas.openxmlformats.org/drawingml/2006/table">
            <a:tbl>
              <a:tblPr/>
              <a:tblGrid>
                <a:gridCol w="1006377">
                  <a:extLst>
                    <a:ext uri="{9D8B030D-6E8A-4147-A177-3AD203B41FA5}">
                      <a16:colId xmlns:a16="http://schemas.microsoft.com/office/drawing/2014/main" val="880251298"/>
                    </a:ext>
                  </a:extLst>
                </a:gridCol>
                <a:gridCol w="3123244">
                  <a:extLst>
                    <a:ext uri="{9D8B030D-6E8A-4147-A177-3AD203B41FA5}">
                      <a16:colId xmlns:a16="http://schemas.microsoft.com/office/drawing/2014/main" val="1120825800"/>
                    </a:ext>
                  </a:extLst>
                </a:gridCol>
                <a:gridCol w="1023728">
                  <a:extLst>
                    <a:ext uri="{9D8B030D-6E8A-4147-A177-3AD203B41FA5}">
                      <a16:colId xmlns:a16="http://schemas.microsoft.com/office/drawing/2014/main" val="227496770"/>
                    </a:ext>
                  </a:extLst>
                </a:gridCol>
                <a:gridCol w="1613675">
                  <a:extLst>
                    <a:ext uri="{9D8B030D-6E8A-4147-A177-3AD203B41FA5}">
                      <a16:colId xmlns:a16="http://schemas.microsoft.com/office/drawing/2014/main" val="2538686520"/>
                    </a:ext>
                  </a:extLst>
                </a:gridCol>
                <a:gridCol w="936976">
                  <a:extLst>
                    <a:ext uri="{9D8B030D-6E8A-4147-A177-3AD203B41FA5}">
                      <a16:colId xmlns:a16="http://schemas.microsoft.com/office/drawing/2014/main" val="2640125513"/>
                    </a:ext>
                  </a:extLst>
                </a:gridCol>
              </a:tblGrid>
              <a:tr h="6606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Специальность подготовки в соответствии с Федеральным государственным образовательным стандартом высшего образования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Наименование общеобразовательного предмета и</a:t>
                      </a:r>
                      <a:br>
                        <a:rPr lang="ru-RU" sz="1200" b="0" dirty="0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 dirty="0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установленное значение минимального количества баллов ЕГЭ</a:t>
                      </a:r>
                      <a:endParaRPr lang="ru-RU" sz="1200" b="0" dirty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2023520"/>
                  </a:ext>
                </a:extLst>
              </a:tr>
              <a:tr h="484749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Код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Наименование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Русский язык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Математика</a:t>
                      </a:r>
                      <a:br>
                        <a:rPr lang="ru-RU" sz="1200" b="0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профильного уровня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Физика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911954"/>
                  </a:ext>
                </a:extLst>
              </a:tr>
              <a:tr h="62068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09.05.01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Применение и эксплуатация автоматизированных систем специального назначения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622867"/>
                  </a:ext>
                </a:extLst>
              </a:tr>
              <a:tr h="268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11.05.02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089921"/>
                  </a:ext>
                </a:extLst>
              </a:tr>
              <a:tr h="26898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13.05.02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Специальные электромеханические системы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2381382"/>
                  </a:ext>
                </a:extLst>
              </a:tr>
            </a:tbl>
          </a:graphicData>
        </a:graphic>
      </p:graphicFrame>
      <p:sp>
        <p:nvSpPr>
          <p:cNvPr id="268" name="TextBox 267">
            <a:extLst>
              <a:ext uri="{FF2B5EF4-FFF2-40B4-BE49-F238E27FC236}">
                <a16:creationId xmlns:a16="http://schemas.microsoft.com/office/drawing/2014/main" id="{6E1A8EE4-C263-487C-A4B7-EE260FED4890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38479922-A78F-4D98-B211-7C6AEDA7820D}"/>
              </a:ext>
            </a:extLst>
          </p:cNvPr>
          <p:cNvSpPr txBox="1"/>
          <p:nvPr/>
        </p:nvSpPr>
        <p:spPr>
          <a:xfrm>
            <a:off x="-2108" y="4149547"/>
            <a:ext cx="541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cs typeface="Arial" panose="020B0604020202020204" pitchFamily="34" charset="0"/>
              </a:rPr>
              <a:t>Особые условия поступления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плавание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57805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15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A820FF9C-492D-441F-8143-6C809BC4AA04}"/>
              </a:ext>
            </a:extLst>
          </p:cNvPr>
          <p:cNvSpPr txBox="1"/>
          <p:nvPr/>
        </p:nvSpPr>
        <p:spPr>
          <a:xfrm>
            <a:off x="1627776" y="130235"/>
            <a:ext cx="5888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войсковой противовоздушной обороны Вооружённых Сил Российской Федерации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8119DCBF-5C18-4245-B42D-112F91D0717F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176B90A5-5AB8-40BD-BF80-F7ECBB155CB6}"/>
              </a:ext>
            </a:extLst>
          </p:cNvPr>
          <p:cNvSpPr txBox="1"/>
          <p:nvPr/>
        </p:nvSpPr>
        <p:spPr>
          <a:xfrm>
            <a:off x="34837" y="230254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BBF5E6D4-FBA8-4D63-8EB6-8A36C333288D}"/>
              </a:ext>
            </a:extLst>
          </p:cNvPr>
          <p:cNvSpPr txBox="1"/>
          <p:nvPr/>
        </p:nvSpPr>
        <p:spPr>
          <a:xfrm>
            <a:off x="130305" y="1188080"/>
            <a:ext cx="4662529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Специальные радиотехнические системы</a:t>
            </a:r>
            <a:br>
              <a:rPr lang="ru-RU" sz="1100" dirty="0"/>
            </a:br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автоматизированных систем специального назначения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воинскими частями и соединениями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техническим обеспечением войск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Военные науки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endParaRPr lang="ru-RU" sz="1100" dirty="0"/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4A5F1FB5-D661-46E3-B8F3-41C4CF776847}"/>
              </a:ext>
            </a:extLst>
          </p:cNvPr>
          <p:cNvSpPr txBox="1"/>
          <p:nvPr/>
        </p:nvSpPr>
        <p:spPr>
          <a:xfrm>
            <a:off x="34837" y="2720894"/>
            <a:ext cx="971434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 err="1">
                <a:solidFill>
                  <a:srgbClr val="000000"/>
                </a:solidFill>
                <a:effectLst/>
                <a:latin typeface="PFAgoraSansPro"/>
              </a:rPr>
              <a:t>Радиоаппаратостроение</a:t>
            </a:r>
            <a:endParaRPr lang="ru-RU" sz="1100" dirty="0"/>
          </a:p>
        </p:txBody>
      </p:sp>
      <p:pic>
        <p:nvPicPr>
          <p:cNvPr id="12290" name="Picture 2" descr="Picture background">
            <a:extLst>
              <a:ext uri="{FF2B5EF4-FFF2-40B4-BE49-F238E27FC236}">
                <a16:creationId xmlns:a16="http://schemas.microsoft.com/office/drawing/2014/main" id="{231FA975-53DA-4D4C-80B1-D64B278E1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4388" y="1469730"/>
            <a:ext cx="3828057" cy="20097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78F5D923-445C-49EB-BA30-4A22C40582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4637772"/>
              </p:ext>
            </p:extLst>
          </p:nvPr>
        </p:nvGraphicFramePr>
        <p:xfrm>
          <a:off x="-412705" y="3031526"/>
          <a:ext cx="6696001" cy="3945156"/>
        </p:xfrm>
        <a:graphic>
          <a:graphicData uri="http://schemas.openxmlformats.org/drawingml/2006/table">
            <a:tbl>
              <a:tblPr/>
              <a:tblGrid>
                <a:gridCol w="524506">
                  <a:extLst>
                    <a:ext uri="{9D8B030D-6E8A-4147-A177-3AD203B41FA5}">
                      <a16:colId xmlns:a16="http://schemas.microsoft.com/office/drawing/2014/main" val="4190795027"/>
                    </a:ext>
                  </a:extLst>
                </a:gridCol>
                <a:gridCol w="1273822">
                  <a:extLst>
                    <a:ext uri="{9D8B030D-6E8A-4147-A177-3AD203B41FA5}">
                      <a16:colId xmlns:a16="http://schemas.microsoft.com/office/drawing/2014/main" val="914885577"/>
                    </a:ext>
                  </a:extLst>
                </a:gridCol>
                <a:gridCol w="1096708">
                  <a:extLst>
                    <a:ext uri="{9D8B030D-6E8A-4147-A177-3AD203B41FA5}">
                      <a16:colId xmlns:a16="http://schemas.microsoft.com/office/drawing/2014/main" val="3988515202"/>
                    </a:ext>
                  </a:extLst>
                </a:gridCol>
                <a:gridCol w="1226125">
                  <a:extLst>
                    <a:ext uri="{9D8B030D-6E8A-4147-A177-3AD203B41FA5}">
                      <a16:colId xmlns:a16="http://schemas.microsoft.com/office/drawing/2014/main" val="2315520351"/>
                    </a:ext>
                  </a:extLst>
                </a:gridCol>
                <a:gridCol w="1287420">
                  <a:extLst>
                    <a:ext uri="{9D8B030D-6E8A-4147-A177-3AD203B41FA5}">
                      <a16:colId xmlns:a16="http://schemas.microsoft.com/office/drawing/2014/main" val="2604504197"/>
                    </a:ext>
                  </a:extLst>
                </a:gridCol>
                <a:gridCol w="1287420">
                  <a:extLst>
                    <a:ext uri="{9D8B030D-6E8A-4147-A177-3AD203B41FA5}">
                      <a16:colId xmlns:a16="http://schemas.microsoft.com/office/drawing/2014/main" val="1715973644"/>
                    </a:ext>
                  </a:extLst>
                </a:gridCol>
              </a:tblGrid>
              <a:tr h="101742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 err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ветствии</a:t>
                      </a:r>
                      <a:r>
                        <a:rPr lang="ru-RU" sz="1200" b="1" dirty="0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 с федеральным государственным образовательным стандартом высшего образования</a:t>
                      </a:r>
                      <a:endParaRPr lang="ru-RU" sz="1200" b="0" dirty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Наименование общеобразовательного предмета и установленное значение минимального количества баллов</a:t>
                      </a:r>
                      <a:br>
                        <a:rPr lang="ru-RU" sz="1200" b="0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единого государственного экзамена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5530896"/>
                  </a:ext>
                </a:extLst>
              </a:tr>
              <a:tr h="840687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Код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Наименование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Русский язык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Математика профильного уровня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Физика*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Информатика и информационно-коммуникационные технологии*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6312017"/>
                  </a:ext>
                </a:extLst>
              </a:tr>
              <a:tr h="11540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09.05.01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Применение</a:t>
                      </a:r>
                      <a:br>
                        <a:rPr lang="ru-RU" sz="1200">
                          <a:effectLst/>
                        </a:rPr>
                      </a:br>
                      <a:r>
                        <a:rPr lang="ru-RU" sz="1200">
                          <a:effectLst/>
                        </a:rPr>
                        <a:t>и эксплуатация автоматизированных систем специального назначения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 40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1915004"/>
                  </a:ext>
                </a:extLst>
              </a:tr>
              <a:tr h="62382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11.05.02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 40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4607761"/>
                  </a:ext>
                </a:extLst>
              </a:tr>
            </a:tbl>
          </a:graphicData>
        </a:graphic>
      </p:graphicFrame>
      <p:sp>
        <p:nvSpPr>
          <p:cNvPr id="268" name="TextBox 267">
            <a:extLst>
              <a:ext uri="{FF2B5EF4-FFF2-40B4-BE49-F238E27FC236}">
                <a16:creationId xmlns:a16="http://schemas.microsoft.com/office/drawing/2014/main" id="{D0A40D1F-0CA4-4C02-8372-9E3F37C612FE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371510480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16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86C10A72-EA90-42B1-AF95-9AC6FD56F6C3}"/>
              </a:ext>
            </a:extLst>
          </p:cNvPr>
          <p:cNvSpPr txBox="1"/>
          <p:nvPr/>
        </p:nvSpPr>
        <p:spPr>
          <a:xfrm>
            <a:off x="1627776" y="130235"/>
            <a:ext cx="5888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Казанское высшее танковое командное ордена Жукова Краснознамённое училище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13F9597A-EE80-4432-9C89-307E4853CFA3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C083FAEC-6474-45B5-B091-ED98A00A1A84}"/>
              </a:ext>
            </a:extLst>
          </p:cNvPr>
          <p:cNvSpPr txBox="1"/>
          <p:nvPr/>
        </p:nvSpPr>
        <p:spPr>
          <a:xfrm>
            <a:off x="34837" y="230254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11F807ED-14ED-446C-A1F0-3391FF4B9A06}"/>
              </a:ext>
            </a:extLst>
          </p:cNvPr>
          <p:cNvSpPr txBox="1"/>
          <p:nvPr/>
        </p:nvSpPr>
        <p:spPr>
          <a:xfrm>
            <a:off x="130305" y="1188080"/>
            <a:ext cx="466252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персоналом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Военно-политическая работа</a:t>
            </a:r>
            <a:endParaRPr lang="ru-RU" sz="11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F608EC2-165B-491B-ACF5-D0D48BD88F3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00603" y="1078760"/>
            <a:ext cx="2491995" cy="1661330"/>
          </a:xfrm>
          <a:prstGeom prst="rect">
            <a:avLst/>
          </a:prstGeom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3D73DB98-CCA0-4B36-87AF-B79189B3A6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8308957"/>
              </p:ext>
            </p:extLst>
          </p:nvPr>
        </p:nvGraphicFramePr>
        <p:xfrm>
          <a:off x="0" y="2968629"/>
          <a:ext cx="6984000" cy="3862136"/>
        </p:xfrm>
        <a:graphic>
          <a:graphicData uri="http://schemas.openxmlformats.org/drawingml/2006/table">
            <a:tbl>
              <a:tblPr/>
              <a:tblGrid>
                <a:gridCol w="619368">
                  <a:extLst>
                    <a:ext uri="{9D8B030D-6E8A-4147-A177-3AD203B41FA5}">
                      <a16:colId xmlns:a16="http://schemas.microsoft.com/office/drawing/2014/main" val="2033282845"/>
                    </a:ext>
                  </a:extLst>
                </a:gridCol>
                <a:gridCol w="1713960">
                  <a:extLst>
                    <a:ext uri="{9D8B030D-6E8A-4147-A177-3AD203B41FA5}">
                      <a16:colId xmlns:a16="http://schemas.microsoft.com/office/drawing/2014/main" val="2632455796"/>
                    </a:ext>
                  </a:extLst>
                </a:gridCol>
                <a:gridCol w="1713960">
                  <a:extLst>
                    <a:ext uri="{9D8B030D-6E8A-4147-A177-3AD203B41FA5}">
                      <a16:colId xmlns:a16="http://schemas.microsoft.com/office/drawing/2014/main" val="3322724634"/>
                    </a:ext>
                  </a:extLst>
                </a:gridCol>
                <a:gridCol w="656760">
                  <a:extLst>
                    <a:ext uri="{9D8B030D-6E8A-4147-A177-3AD203B41FA5}">
                      <a16:colId xmlns:a16="http://schemas.microsoft.com/office/drawing/2014/main" val="1932720849"/>
                    </a:ext>
                  </a:extLst>
                </a:gridCol>
                <a:gridCol w="656760">
                  <a:extLst>
                    <a:ext uri="{9D8B030D-6E8A-4147-A177-3AD203B41FA5}">
                      <a16:colId xmlns:a16="http://schemas.microsoft.com/office/drawing/2014/main" val="1588288780"/>
                    </a:ext>
                  </a:extLst>
                </a:gridCol>
                <a:gridCol w="811596">
                  <a:extLst>
                    <a:ext uri="{9D8B030D-6E8A-4147-A177-3AD203B41FA5}">
                      <a16:colId xmlns:a16="http://schemas.microsoft.com/office/drawing/2014/main" val="2121249641"/>
                    </a:ext>
                  </a:extLst>
                </a:gridCol>
                <a:gridCol w="811596">
                  <a:extLst>
                    <a:ext uri="{9D8B030D-6E8A-4147-A177-3AD203B41FA5}">
                      <a16:colId xmlns:a16="http://schemas.microsoft.com/office/drawing/2014/main" val="436742853"/>
                    </a:ext>
                  </a:extLst>
                </a:gridCol>
              </a:tblGrid>
              <a:tr h="803035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№ п/п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Специальность подготовки в соответствии с федеральным государственным образовательным стандартом высшего образования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Наименование общеобразовательного предмета и установленное значения минимального количества баллов единого государственного экзамена</a:t>
                      </a:r>
                      <a:endParaRPr lang="ru-RU" sz="1200" dirty="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53787834"/>
                  </a:ext>
                </a:extLst>
              </a:tr>
              <a:tr h="98032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Код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Наименование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Русский язык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Математика профильного уровня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История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Обществознание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0456127"/>
                  </a:ext>
                </a:extLst>
              </a:tr>
              <a:tr h="15121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56.05.04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Управление персоналом (Вооруженные Силы Российской Федерации, другие войска, воинские формирования и приравненные к ним органы Российской Федерации)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40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27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42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3057444"/>
                  </a:ext>
                </a:extLst>
              </a:tr>
              <a:tr h="4484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56.05.08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40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 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35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42</a:t>
                      </a:r>
                      <a:endParaRPr lang="ru-RU" sz="1200" dirty="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5493357"/>
                  </a:ext>
                </a:extLst>
              </a:tr>
            </a:tbl>
          </a:graphicData>
        </a:graphic>
      </p:graphicFrame>
      <p:sp>
        <p:nvSpPr>
          <p:cNvPr id="267" name="TextBox 266">
            <a:extLst>
              <a:ext uri="{FF2B5EF4-FFF2-40B4-BE49-F238E27FC236}">
                <a16:creationId xmlns:a16="http://schemas.microsoft.com/office/drawing/2014/main" id="{1AFD1BA7-1796-4458-8136-AE208760EC60}"/>
              </a:ext>
            </a:extLst>
          </p:cNvPr>
          <p:cNvSpPr txBox="1"/>
          <p:nvPr/>
        </p:nvSpPr>
        <p:spPr>
          <a:xfrm>
            <a:off x="6984000" y="4161033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5E85333F-BABB-4779-A7DD-3A99DD7A8363}"/>
              </a:ext>
            </a:extLst>
          </p:cNvPr>
          <p:cNvSpPr txBox="1"/>
          <p:nvPr/>
        </p:nvSpPr>
        <p:spPr>
          <a:xfrm>
            <a:off x="130305" y="2633302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4039993545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17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DEBDD51A-FD7F-4ACE-AF8F-11D62B40EC4A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Дальневосточное высшее общевойсковое командное училище имени Маршала Советского Союза К. К. Рокоссовского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2F2E00A2-DBC1-45C8-B061-07A96788FF21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209F8D8E-43F7-4E5B-8112-15E549D05025}"/>
              </a:ext>
            </a:extLst>
          </p:cNvPr>
          <p:cNvSpPr txBox="1"/>
          <p:nvPr/>
        </p:nvSpPr>
        <p:spPr>
          <a:xfrm>
            <a:off x="34837" y="230254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23E5AFA4-D1C5-4EF3-A8C1-AE50D1125A14}"/>
              </a:ext>
            </a:extLst>
          </p:cNvPr>
          <p:cNvSpPr txBox="1"/>
          <p:nvPr/>
        </p:nvSpPr>
        <p:spPr>
          <a:xfrm>
            <a:off x="130305" y="1188080"/>
            <a:ext cx="46625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персоналом</a:t>
            </a:r>
            <a:endParaRPr lang="ru-RU" sz="1100" dirty="0"/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E7AA7EBC-C885-4333-9C4B-435116BBA473}"/>
              </a:ext>
            </a:extLst>
          </p:cNvPr>
          <p:cNvSpPr txBox="1"/>
          <p:nvPr/>
        </p:nvSpPr>
        <p:spPr>
          <a:xfrm>
            <a:off x="130304" y="2655996"/>
            <a:ext cx="466252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Техническое обслуживание и ремонт двигателей, систем и агрегатов автомобилей</a:t>
            </a:r>
            <a:endParaRPr lang="ru-RU" sz="11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708615-460F-4770-962C-649194CFD02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9671" y="858221"/>
            <a:ext cx="4137209" cy="2758139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88BD882-8C1E-46FF-9EB7-6FF59E1508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1010964"/>
              </p:ext>
            </p:extLst>
          </p:nvPr>
        </p:nvGraphicFramePr>
        <p:xfrm>
          <a:off x="-1130582" y="3871250"/>
          <a:ext cx="7451999" cy="2202382"/>
        </p:xfrm>
        <a:graphic>
          <a:graphicData uri="http://schemas.openxmlformats.org/drawingml/2006/table">
            <a:tbl>
              <a:tblPr/>
              <a:tblGrid>
                <a:gridCol w="984550">
                  <a:extLst>
                    <a:ext uri="{9D8B030D-6E8A-4147-A177-3AD203B41FA5}">
                      <a16:colId xmlns:a16="http://schemas.microsoft.com/office/drawing/2014/main" val="4049287061"/>
                    </a:ext>
                  </a:extLst>
                </a:gridCol>
                <a:gridCol w="2563213">
                  <a:extLst>
                    <a:ext uri="{9D8B030D-6E8A-4147-A177-3AD203B41FA5}">
                      <a16:colId xmlns:a16="http://schemas.microsoft.com/office/drawing/2014/main" val="2301097088"/>
                    </a:ext>
                  </a:extLst>
                </a:gridCol>
                <a:gridCol w="1018500">
                  <a:extLst>
                    <a:ext uri="{9D8B030D-6E8A-4147-A177-3AD203B41FA5}">
                      <a16:colId xmlns:a16="http://schemas.microsoft.com/office/drawing/2014/main" val="3817387841"/>
                    </a:ext>
                  </a:extLst>
                </a:gridCol>
                <a:gridCol w="1595643">
                  <a:extLst>
                    <a:ext uri="{9D8B030D-6E8A-4147-A177-3AD203B41FA5}">
                      <a16:colId xmlns:a16="http://schemas.microsoft.com/office/drawing/2014/main" val="4275315033"/>
                    </a:ext>
                  </a:extLst>
                </a:gridCol>
                <a:gridCol w="1290093">
                  <a:extLst>
                    <a:ext uri="{9D8B030D-6E8A-4147-A177-3AD203B41FA5}">
                      <a16:colId xmlns:a16="http://schemas.microsoft.com/office/drawing/2014/main" val="4279932252"/>
                    </a:ext>
                  </a:extLst>
                </a:gridCol>
              </a:tblGrid>
              <a:tr h="673783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Специальность подготовки в соответствии с Федеральным государственным образовательным стандартом высшего образования</a:t>
                      </a:r>
                      <a:endParaRPr lang="ru-RU" sz="1200" b="0" dirty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Наименование общеобразовательного предмета и</a:t>
                      </a:r>
                      <a:br>
                        <a:rPr lang="ru-RU" sz="1200" b="0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установленное значение минимального количества баллов ЕГЭ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6264375"/>
                  </a:ext>
                </a:extLst>
              </a:tr>
              <a:tr h="494423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Код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Наименование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Русский язык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Математика</a:t>
                      </a:r>
                      <a:br>
                        <a:rPr lang="ru-RU" sz="1200" b="0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профильного уровня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495931"/>
                          </a:solidFill>
                          <a:effectLst/>
                          <a:latin typeface="PFBulletinSansPro"/>
                        </a:rPr>
                        <a:t>Обществознание</a:t>
                      </a:r>
                      <a:endParaRPr lang="ru-RU" sz="1200" b="0">
                        <a:solidFill>
                          <a:srgbClr val="495931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37121248"/>
                  </a:ext>
                </a:extLst>
              </a:tr>
              <a:tr h="99179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56.05.04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Управление персоналом (Вооруженные Силы Российской Федерации, другие войска, воинские формирования и приравненные к ним органы Российской Федерации)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42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802406"/>
                  </a:ext>
                </a:extLst>
              </a:tr>
            </a:tbl>
          </a:graphicData>
        </a:graphic>
      </p:graphicFrame>
      <p:sp>
        <p:nvSpPr>
          <p:cNvPr id="268" name="TextBox 267">
            <a:extLst>
              <a:ext uri="{FF2B5EF4-FFF2-40B4-BE49-F238E27FC236}">
                <a16:creationId xmlns:a16="http://schemas.microsoft.com/office/drawing/2014/main" id="{B9038FAE-000D-4718-A70D-B0EDE0CD3C01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330366820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18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47E45DD6-6000-4588-B5F9-1145B6B0056D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Новосибирское высшее военное командное ордена Жукова училище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2EA43623-C446-4FC6-85BB-6117294B66EA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D6B077C0-E33E-4678-9356-229AAA31B201}"/>
              </a:ext>
            </a:extLst>
          </p:cNvPr>
          <p:cNvSpPr txBox="1"/>
          <p:nvPr/>
        </p:nvSpPr>
        <p:spPr>
          <a:xfrm>
            <a:off x="34837" y="191614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C7B48DC2-1629-4EFC-9E1A-77BD449F892D}"/>
              </a:ext>
            </a:extLst>
          </p:cNvPr>
          <p:cNvSpPr txBox="1"/>
          <p:nvPr/>
        </p:nvSpPr>
        <p:spPr>
          <a:xfrm>
            <a:off x="130305" y="1188080"/>
            <a:ext cx="46625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персоналом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Военно-политическая работа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Психология служебной деятельности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Педагогика и психология девиантного поведения</a:t>
            </a:r>
            <a:endParaRPr lang="ru-RU" sz="1100" dirty="0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FBB95A75-3FB0-4697-80D8-1D4A47A4B9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0188" y="1278239"/>
            <a:ext cx="3057236" cy="2292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6976549B-3627-45A5-8788-B48EAFEA9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1949950"/>
              </p:ext>
            </p:extLst>
          </p:nvPr>
        </p:nvGraphicFramePr>
        <p:xfrm>
          <a:off x="-1990386" y="3046849"/>
          <a:ext cx="7703999" cy="4215422"/>
        </p:xfrm>
        <a:graphic>
          <a:graphicData uri="http://schemas.openxmlformats.org/drawingml/2006/table">
            <a:tbl>
              <a:tblPr/>
              <a:tblGrid>
                <a:gridCol w="1498991">
                  <a:extLst>
                    <a:ext uri="{9D8B030D-6E8A-4147-A177-3AD203B41FA5}">
                      <a16:colId xmlns:a16="http://schemas.microsoft.com/office/drawing/2014/main" val="75187197"/>
                    </a:ext>
                  </a:extLst>
                </a:gridCol>
                <a:gridCol w="1347665">
                  <a:extLst>
                    <a:ext uri="{9D8B030D-6E8A-4147-A177-3AD203B41FA5}">
                      <a16:colId xmlns:a16="http://schemas.microsoft.com/office/drawing/2014/main" val="1704918444"/>
                    </a:ext>
                  </a:extLst>
                </a:gridCol>
                <a:gridCol w="944075">
                  <a:extLst>
                    <a:ext uri="{9D8B030D-6E8A-4147-A177-3AD203B41FA5}">
                      <a16:colId xmlns:a16="http://schemas.microsoft.com/office/drawing/2014/main" val="4242510196"/>
                    </a:ext>
                  </a:extLst>
                </a:gridCol>
                <a:gridCol w="1282806">
                  <a:extLst>
                    <a:ext uri="{9D8B030D-6E8A-4147-A177-3AD203B41FA5}">
                      <a16:colId xmlns:a16="http://schemas.microsoft.com/office/drawing/2014/main" val="1770080685"/>
                    </a:ext>
                  </a:extLst>
                </a:gridCol>
                <a:gridCol w="1275600">
                  <a:extLst>
                    <a:ext uri="{9D8B030D-6E8A-4147-A177-3AD203B41FA5}">
                      <a16:colId xmlns:a16="http://schemas.microsoft.com/office/drawing/2014/main" val="3267647741"/>
                    </a:ext>
                  </a:extLst>
                </a:gridCol>
                <a:gridCol w="1354862">
                  <a:extLst>
                    <a:ext uri="{9D8B030D-6E8A-4147-A177-3AD203B41FA5}">
                      <a16:colId xmlns:a16="http://schemas.microsoft.com/office/drawing/2014/main" val="302589492"/>
                    </a:ext>
                  </a:extLst>
                </a:gridCol>
              </a:tblGrid>
              <a:tr h="1409562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Специальность подготовки в соответствии с Федеральным государственным образовательным стандартом высшего образования</a:t>
                      </a:r>
                      <a:endParaRPr lang="ru-RU" sz="1100">
                        <a:effectLst/>
                      </a:endParaRP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ru-RU" sz="1100" b="1" dirty="0">
                          <a:effectLst/>
                        </a:rPr>
                        <a:t>Наименование общеобразовательного предмета и</a:t>
                      </a:r>
                      <a:br>
                        <a:rPr lang="ru-RU" sz="1100" dirty="0">
                          <a:effectLst/>
                        </a:rPr>
                      </a:br>
                      <a:r>
                        <a:rPr lang="ru-RU" sz="1100" b="1" dirty="0">
                          <a:effectLst/>
                        </a:rPr>
                        <a:t>установленное значение минимального количества баллов ЕГЭ</a:t>
                      </a:r>
                      <a:endParaRPr lang="ru-RU" sz="1100" dirty="0">
                        <a:effectLst/>
                      </a:endParaRP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483941"/>
                  </a:ext>
                </a:extLst>
              </a:tr>
              <a:tr h="58012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Код</a:t>
                      </a:r>
                      <a:endParaRPr lang="ru-RU" sz="1100">
                        <a:effectLst/>
                      </a:endParaRP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Наименование</a:t>
                      </a:r>
                      <a:endParaRPr lang="ru-RU" sz="1100">
                        <a:effectLst/>
                      </a:endParaRP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</a:endParaRP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Математика</a:t>
                      </a:r>
                      <a:br>
                        <a:rPr lang="ru-RU" sz="1100">
                          <a:effectLst/>
                        </a:rPr>
                      </a:br>
                      <a:r>
                        <a:rPr lang="ru-RU" sz="1100" b="1">
                          <a:effectLst/>
                        </a:rPr>
                        <a:t>профильного уровня</a:t>
                      </a:r>
                      <a:endParaRPr lang="ru-RU" sz="1100">
                        <a:effectLst/>
                      </a:endParaRP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История</a:t>
                      </a:r>
                      <a:endParaRPr lang="ru-RU" sz="1100">
                        <a:effectLst/>
                      </a:endParaRP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Обществознание</a:t>
                      </a:r>
                      <a:endParaRPr lang="ru-RU" sz="1100">
                        <a:effectLst/>
                      </a:endParaRP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6752357"/>
                  </a:ext>
                </a:extLst>
              </a:tr>
              <a:tr h="1741337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56.05.04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Управление персоналом (Вооруженные Силы Российской Федерации, другие войска, воинские формирования и приравненные к ним органы Российской Федерации)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40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27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42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0235367"/>
                  </a:ext>
                </a:extLst>
              </a:tr>
              <a:tr h="44497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56.05.08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40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35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dirty="0">
                          <a:effectLst/>
                        </a:rPr>
                        <a:t>42</a:t>
                      </a:r>
                    </a:p>
                  </a:txBody>
                  <a:tcPr marL="41668" marR="41668" marT="41668" marB="41668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5985206"/>
                  </a:ext>
                </a:extLst>
              </a:tr>
            </a:tbl>
          </a:graphicData>
        </a:graphic>
      </p:graphicFrame>
      <p:sp>
        <p:nvSpPr>
          <p:cNvPr id="267" name="TextBox 266">
            <a:extLst>
              <a:ext uri="{FF2B5EF4-FFF2-40B4-BE49-F238E27FC236}">
                <a16:creationId xmlns:a16="http://schemas.microsoft.com/office/drawing/2014/main" id="{968109DE-64E5-4854-907E-1BC3BB1A172B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10C82F71-70A6-4A77-BA85-885F3B2DB990}"/>
              </a:ext>
            </a:extLst>
          </p:cNvPr>
          <p:cNvSpPr txBox="1"/>
          <p:nvPr/>
        </p:nvSpPr>
        <p:spPr>
          <a:xfrm>
            <a:off x="-47625" y="2537890"/>
            <a:ext cx="541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cs typeface="Arial" panose="020B0604020202020204" pitchFamily="34" charset="0"/>
              </a:rPr>
              <a:t>Особые условия поступления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плавание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07D2F2DD-4DC3-4BA0-BBFC-D30E14CB839F}"/>
              </a:ext>
            </a:extLst>
          </p:cNvPr>
          <p:cNvSpPr txBox="1"/>
          <p:nvPr/>
        </p:nvSpPr>
        <p:spPr>
          <a:xfrm>
            <a:off x="130305" y="2209939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475496210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19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DC893DD-A64D-4C7F-B3B9-2F1D5AC129F6}"/>
              </a:ext>
            </a:extLst>
          </p:cNvPr>
          <p:cNvSpPr txBox="1"/>
          <p:nvPr/>
        </p:nvSpPr>
        <p:spPr>
          <a:xfrm>
            <a:off x="1134805" y="-125405"/>
            <a:ext cx="68743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Московское высшее</a:t>
            </a:r>
          </a:p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общевойсковое командное училище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D6632E96-3F6A-423D-9221-B329283E4FC1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57DAFCA5-B418-411B-ACA8-9129E472BF3F}"/>
              </a:ext>
            </a:extLst>
          </p:cNvPr>
          <p:cNvSpPr txBox="1"/>
          <p:nvPr/>
        </p:nvSpPr>
        <p:spPr>
          <a:xfrm>
            <a:off x="34837" y="230254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1C596B0C-50B6-49C0-BCB1-B33D5478D77A}"/>
              </a:ext>
            </a:extLst>
          </p:cNvPr>
          <p:cNvSpPr txBox="1"/>
          <p:nvPr/>
        </p:nvSpPr>
        <p:spPr>
          <a:xfrm>
            <a:off x="130305" y="1188080"/>
            <a:ext cx="46625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персоналом</a:t>
            </a:r>
            <a:endParaRPr lang="ru-RU" sz="1100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C049624D-CFCA-4003-B9AF-627075CC3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801931"/>
              </p:ext>
            </p:extLst>
          </p:nvPr>
        </p:nvGraphicFramePr>
        <p:xfrm>
          <a:off x="-720638" y="3547500"/>
          <a:ext cx="7451998" cy="3180456"/>
        </p:xfrm>
        <a:graphic>
          <a:graphicData uri="http://schemas.openxmlformats.org/drawingml/2006/table">
            <a:tbl>
              <a:tblPr/>
              <a:tblGrid>
                <a:gridCol w="412492">
                  <a:extLst>
                    <a:ext uri="{9D8B030D-6E8A-4147-A177-3AD203B41FA5}">
                      <a16:colId xmlns:a16="http://schemas.microsoft.com/office/drawing/2014/main" val="3208627526"/>
                    </a:ext>
                  </a:extLst>
                </a:gridCol>
                <a:gridCol w="1720528">
                  <a:extLst>
                    <a:ext uri="{9D8B030D-6E8A-4147-A177-3AD203B41FA5}">
                      <a16:colId xmlns:a16="http://schemas.microsoft.com/office/drawing/2014/main" val="457099857"/>
                    </a:ext>
                  </a:extLst>
                </a:gridCol>
                <a:gridCol w="1720528">
                  <a:extLst>
                    <a:ext uri="{9D8B030D-6E8A-4147-A177-3AD203B41FA5}">
                      <a16:colId xmlns:a16="http://schemas.microsoft.com/office/drawing/2014/main" val="1329285326"/>
                    </a:ext>
                  </a:extLst>
                </a:gridCol>
                <a:gridCol w="347362">
                  <a:extLst>
                    <a:ext uri="{9D8B030D-6E8A-4147-A177-3AD203B41FA5}">
                      <a16:colId xmlns:a16="http://schemas.microsoft.com/office/drawing/2014/main" val="305496551"/>
                    </a:ext>
                  </a:extLst>
                </a:gridCol>
                <a:gridCol w="347362">
                  <a:extLst>
                    <a:ext uri="{9D8B030D-6E8A-4147-A177-3AD203B41FA5}">
                      <a16:colId xmlns:a16="http://schemas.microsoft.com/office/drawing/2014/main" val="1212797974"/>
                    </a:ext>
                  </a:extLst>
                </a:gridCol>
                <a:gridCol w="265948">
                  <a:extLst>
                    <a:ext uri="{9D8B030D-6E8A-4147-A177-3AD203B41FA5}">
                      <a16:colId xmlns:a16="http://schemas.microsoft.com/office/drawing/2014/main" val="376048177"/>
                    </a:ext>
                  </a:extLst>
                </a:gridCol>
                <a:gridCol w="461339">
                  <a:extLst>
                    <a:ext uri="{9D8B030D-6E8A-4147-A177-3AD203B41FA5}">
                      <a16:colId xmlns:a16="http://schemas.microsoft.com/office/drawing/2014/main" val="1167912087"/>
                    </a:ext>
                  </a:extLst>
                </a:gridCol>
                <a:gridCol w="461339">
                  <a:extLst>
                    <a:ext uri="{9D8B030D-6E8A-4147-A177-3AD203B41FA5}">
                      <a16:colId xmlns:a16="http://schemas.microsoft.com/office/drawing/2014/main" val="1397997900"/>
                    </a:ext>
                  </a:extLst>
                </a:gridCol>
                <a:gridCol w="309369">
                  <a:extLst>
                    <a:ext uri="{9D8B030D-6E8A-4147-A177-3AD203B41FA5}">
                      <a16:colId xmlns:a16="http://schemas.microsoft.com/office/drawing/2014/main" val="3197592151"/>
                    </a:ext>
                  </a:extLst>
                </a:gridCol>
                <a:gridCol w="309369">
                  <a:extLst>
                    <a:ext uri="{9D8B030D-6E8A-4147-A177-3AD203B41FA5}">
                      <a16:colId xmlns:a16="http://schemas.microsoft.com/office/drawing/2014/main" val="670794780"/>
                    </a:ext>
                  </a:extLst>
                </a:gridCol>
                <a:gridCol w="255095">
                  <a:extLst>
                    <a:ext uri="{9D8B030D-6E8A-4147-A177-3AD203B41FA5}">
                      <a16:colId xmlns:a16="http://schemas.microsoft.com/office/drawing/2014/main" val="3935267539"/>
                    </a:ext>
                  </a:extLst>
                </a:gridCol>
                <a:gridCol w="255095">
                  <a:extLst>
                    <a:ext uri="{9D8B030D-6E8A-4147-A177-3AD203B41FA5}">
                      <a16:colId xmlns:a16="http://schemas.microsoft.com/office/drawing/2014/main" val="279390410"/>
                    </a:ext>
                  </a:extLst>
                </a:gridCol>
                <a:gridCol w="293086">
                  <a:extLst>
                    <a:ext uri="{9D8B030D-6E8A-4147-A177-3AD203B41FA5}">
                      <a16:colId xmlns:a16="http://schemas.microsoft.com/office/drawing/2014/main" val="3414614467"/>
                    </a:ext>
                  </a:extLst>
                </a:gridCol>
                <a:gridCol w="293086">
                  <a:extLst>
                    <a:ext uri="{9D8B030D-6E8A-4147-A177-3AD203B41FA5}">
                      <a16:colId xmlns:a16="http://schemas.microsoft.com/office/drawing/2014/main" val="1433447591"/>
                    </a:ext>
                  </a:extLst>
                </a:gridCol>
              </a:tblGrid>
              <a:tr h="47909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№</a:t>
                      </a:r>
                      <a:endParaRPr lang="ru-RU" sz="900">
                        <a:effectLst/>
                      </a:endParaRPr>
                    </a:p>
                    <a:p>
                      <a:pPr algn="ctr" fontAlgn="t"/>
                      <a:r>
                        <a:rPr lang="ru-RU" sz="900" b="1">
                          <a:effectLst/>
                        </a:rPr>
                        <a:t>п/п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Специальность подготовки в соответствии</a:t>
                      </a:r>
                      <a:endParaRPr lang="ru-RU" sz="900">
                        <a:effectLst/>
                      </a:endParaRPr>
                    </a:p>
                    <a:p>
                      <a:pPr algn="ctr" fontAlgn="t"/>
                      <a:r>
                        <a:rPr lang="ru-RU" sz="900" b="1">
                          <a:effectLst/>
                        </a:rPr>
                        <a:t>с федеральным государственным образовательным стандартом высшего образования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Наименование общеобразовательного предмета</a:t>
                      </a:r>
                      <a:endParaRPr lang="ru-RU" sz="900">
                        <a:effectLst/>
                      </a:endParaRPr>
                    </a:p>
                    <a:p>
                      <a:pPr algn="ctr" fontAlgn="t"/>
                      <a:r>
                        <a:rPr lang="ru-RU" sz="900" b="1">
                          <a:effectLst/>
                        </a:rPr>
                        <a:t>и установленное значение минимального количества баллов</a:t>
                      </a:r>
                      <a:endParaRPr lang="ru-RU" sz="900">
                        <a:effectLst/>
                      </a:endParaRPr>
                    </a:p>
                    <a:p>
                      <a:pPr algn="ctr" fontAlgn="t"/>
                      <a:r>
                        <a:rPr lang="ru-RU" sz="900" b="1">
                          <a:effectLst/>
                        </a:rPr>
                        <a:t>единого государственного экзамена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2116404"/>
                  </a:ext>
                </a:extLst>
              </a:tr>
              <a:tr h="155965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Код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Наименование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Русский язык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dirty="0">
                          <a:effectLst/>
                        </a:rPr>
                        <a:t>Математика</a:t>
                      </a:r>
                      <a:endParaRPr lang="ru-RU" sz="900" dirty="0">
                        <a:effectLst/>
                      </a:endParaRPr>
                    </a:p>
                    <a:p>
                      <a:pPr algn="ctr" fontAlgn="t"/>
                      <a:r>
                        <a:rPr lang="ru-RU" sz="900" b="1" dirty="0">
                          <a:effectLst/>
                        </a:rPr>
                        <a:t>профильного уровня</a:t>
                      </a:r>
                      <a:endParaRPr lang="ru-RU" sz="900" dirty="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Физика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Химия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Информатика</a:t>
                      </a:r>
                      <a:endParaRPr lang="ru-RU" sz="900">
                        <a:effectLst/>
                      </a:endParaRPr>
                    </a:p>
                    <a:p>
                      <a:pPr algn="ctr" fontAlgn="t"/>
                      <a:r>
                        <a:rPr lang="ru-RU" sz="900" b="1">
                          <a:effectLst/>
                        </a:rPr>
                        <a:t>и информационно-коммуникационные технологии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Биология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История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География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Обществознание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Литература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Иностранный язык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9567577"/>
                  </a:ext>
                </a:extLst>
              </a:tr>
              <a:tr h="208951">
                <a:tc gridSpan="14"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Московское высшее общевойсковое командное училище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006018"/>
                  </a:ext>
                </a:extLst>
              </a:tr>
              <a:tr h="88430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1</a:t>
                      </a: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56.05.04</a:t>
                      </a: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Управление персоналом (Вооруженные Силы Российской Федерации, другие войска, воинские формирования и приравненные к ним органы Российской Федерации)</a:t>
                      </a: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36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27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 36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 37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42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 </a:t>
                      </a:r>
                      <a:endParaRPr lang="ru-RU" sz="90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b="1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</a:txBody>
                  <a:tcPr marL="37512" marR="37512" marT="37512" marB="3751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385370"/>
                  </a:ext>
                </a:extLst>
              </a:tr>
            </a:tbl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8E7DB9-8B73-403C-8DD3-7CAC8AB420E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00072" y="885615"/>
            <a:ext cx="3697480" cy="2400281"/>
          </a:xfrm>
          <a:prstGeom prst="rect">
            <a:avLst/>
          </a:prstGeom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A003C33D-1705-47F4-9F44-53DCB168DB52}"/>
              </a:ext>
            </a:extLst>
          </p:cNvPr>
          <p:cNvSpPr txBox="1"/>
          <p:nvPr/>
        </p:nvSpPr>
        <p:spPr>
          <a:xfrm>
            <a:off x="6814983" y="4148975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FA1B4AE7-94F0-47C1-AEF2-26737604005F}"/>
              </a:ext>
            </a:extLst>
          </p:cNvPr>
          <p:cNvSpPr txBox="1"/>
          <p:nvPr/>
        </p:nvSpPr>
        <p:spPr>
          <a:xfrm>
            <a:off x="0" y="2941168"/>
            <a:ext cx="541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cs typeface="Arial" panose="020B0604020202020204" pitchFamily="34" charset="0"/>
              </a:rPr>
              <a:t>Особые условия поступления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плавание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52FDD946-E42C-4614-B24D-DFEB9D428013}"/>
              </a:ext>
            </a:extLst>
          </p:cNvPr>
          <p:cNvSpPr txBox="1"/>
          <p:nvPr/>
        </p:nvSpPr>
        <p:spPr>
          <a:xfrm>
            <a:off x="130305" y="2619330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3590281273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3566487"/>
              </p:ext>
            </p:extLst>
          </p:nvPr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1391AD8B-F276-4975-BCC3-79CF1A803DCE}"/>
              </a:ext>
            </a:extLst>
          </p:cNvPr>
          <p:cNvSpPr txBox="1"/>
          <p:nvPr/>
        </p:nvSpPr>
        <p:spPr>
          <a:xfrm>
            <a:off x="1157429" y="99515"/>
            <a:ext cx="70881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радиационной, химической и биологической защиты имени Маршала Советского Союза С. К. Тимошенко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1F6A0441-EEF1-4B24-BCF8-12E29A6DA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407" y="887656"/>
            <a:ext cx="2688473" cy="1792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9" name="TextBox 258">
            <a:extLst>
              <a:ext uri="{FF2B5EF4-FFF2-40B4-BE49-F238E27FC236}">
                <a16:creationId xmlns:a16="http://schemas.microsoft.com/office/drawing/2014/main" id="{02CE77FB-D7B6-479B-8D96-27BC8A8E9AF9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AF30F34D-5576-4459-98F6-78898794D18D}"/>
              </a:ext>
            </a:extLst>
          </p:cNvPr>
          <p:cNvSpPr txBox="1"/>
          <p:nvPr/>
        </p:nvSpPr>
        <p:spPr>
          <a:xfrm>
            <a:off x="1" y="1289173"/>
            <a:ext cx="5622120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0" dirty="0">
                <a:solidFill>
                  <a:srgbClr val="000000"/>
                </a:solidFill>
                <a:effectLst/>
              </a:rPr>
              <a:t>- Радиационная, химическая и биологическая защита</a:t>
            </a:r>
          </a:p>
          <a:p>
            <a:r>
              <a:rPr lang="ru-RU" sz="1100" dirty="0"/>
              <a:t>- Технологии веществ и материалов в вооружении и военной технике</a:t>
            </a:r>
          </a:p>
          <a:p>
            <a:endParaRPr lang="ru-RU" sz="1100" dirty="0"/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AD3C0F63-21C5-4D32-B85F-9BBAC75B543E}"/>
              </a:ext>
            </a:extLst>
          </p:cNvPr>
          <p:cNvSpPr txBox="1"/>
          <p:nvPr/>
        </p:nvSpPr>
        <p:spPr>
          <a:xfrm>
            <a:off x="34837" y="169480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BD574CE4-27F7-40DF-B411-1660CB0071FD}"/>
              </a:ext>
            </a:extLst>
          </p:cNvPr>
          <p:cNvSpPr txBox="1"/>
          <p:nvPr/>
        </p:nvSpPr>
        <p:spPr>
          <a:xfrm>
            <a:off x="9675" y="2032845"/>
            <a:ext cx="38700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- Экологическая безопасность природных комплексов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18EB2514-8256-442D-819D-962AF55E1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3209823"/>
              </p:ext>
            </p:extLst>
          </p:nvPr>
        </p:nvGraphicFramePr>
        <p:xfrm>
          <a:off x="34837" y="2750054"/>
          <a:ext cx="6731998" cy="4054776"/>
        </p:xfrm>
        <a:graphic>
          <a:graphicData uri="http://schemas.openxmlformats.org/drawingml/2006/table">
            <a:tbl>
              <a:tblPr/>
              <a:tblGrid>
                <a:gridCol w="314485">
                  <a:extLst>
                    <a:ext uri="{9D8B030D-6E8A-4147-A177-3AD203B41FA5}">
                      <a16:colId xmlns:a16="http://schemas.microsoft.com/office/drawing/2014/main" val="608350037"/>
                    </a:ext>
                  </a:extLst>
                </a:gridCol>
                <a:gridCol w="628967">
                  <a:extLst>
                    <a:ext uri="{9D8B030D-6E8A-4147-A177-3AD203B41FA5}">
                      <a16:colId xmlns:a16="http://schemas.microsoft.com/office/drawing/2014/main" val="227711560"/>
                    </a:ext>
                  </a:extLst>
                </a:gridCol>
                <a:gridCol w="628967">
                  <a:extLst>
                    <a:ext uri="{9D8B030D-6E8A-4147-A177-3AD203B41FA5}">
                      <a16:colId xmlns:a16="http://schemas.microsoft.com/office/drawing/2014/main" val="1017470153"/>
                    </a:ext>
                  </a:extLst>
                </a:gridCol>
                <a:gridCol w="569630">
                  <a:extLst>
                    <a:ext uri="{9D8B030D-6E8A-4147-A177-3AD203B41FA5}">
                      <a16:colId xmlns:a16="http://schemas.microsoft.com/office/drawing/2014/main" val="2239766334"/>
                    </a:ext>
                  </a:extLst>
                </a:gridCol>
                <a:gridCol w="449683">
                  <a:extLst>
                    <a:ext uri="{9D8B030D-6E8A-4147-A177-3AD203B41FA5}">
                      <a16:colId xmlns:a16="http://schemas.microsoft.com/office/drawing/2014/main" val="1335628014"/>
                    </a:ext>
                  </a:extLst>
                </a:gridCol>
                <a:gridCol w="908337">
                  <a:extLst>
                    <a:ext uri="{9D8B030D-6E8A-4147-A177-3AD203B41FA5}">
                      <a16:colId xmlns:a16="http://schemas.microsoft.com/office/drawing/2014/main" val="1357461508"/>
                    </a:ext>
                  </a:extLst>
                </a:gridCol>
                <a:gridCol w="602557">
                  <a:extLst>
                    <a:ext uri="{9D8B030D-6E8A-4147-A177-3AD203B41FA5}">
                      <a16:colId xmlns:a16="http://schemas.microsoft.com/office/drawing/2014/main" val="4224699246"/>
                    </a:ext>
                  </a:extLst>
                </a:gridCol>
                <a:gridCol w="1314686">
                  <a:extLst>
                    <a:ext uri="{9D8B030D-6E8A-4147-A177-3AD203B41FA5}">
                      <a16:colId xmlns:a16="http://schemas.microsoft.com/office/drawing/2014/main" val="3986133410"/>
                    </a:ext>
                  </a:extLst>
                </a:gridCol>
                <a:gridCol w="1314686">
                  <a:extLst>
                    <a:ext uri="{9D8B030D-6E8A-4147-A177-3AD203B41FA5}">
                      <a16:colId xmlns:a16="http://schemas.microsoft.com/office/drawing/2014/main" val="3362275544"/>
                    </a:ext>
                  </a:extLst>
                </a:gridCol>
              </a:tblGrid>
              <a:tr h="67737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№ п/п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Специальность подготовки в соответствии с ФГОС ВО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Наименование общеобразовательного предмета и предлагаемое значение минимального количества баллов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000" dirty="0">
                        <a:effectLst/>
                        <a:latin typeface="+mn-lt"/>
                      </a:endParaRP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847361"/>
                  </a:ext>
                </a:extLst>
              </a:tr>
              <a:tr h="5312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Код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Наименование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Русский</a:t>
                      </a:r>
                    </a:p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язык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Химия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Математика (профильный уровень)*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Физика*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Информатика*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Биология*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2023013"/>
                  </a:ext>
                </a:extLst>
              </a:tr>
              <a:tr h="155416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17.05.04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Технологии веществ и материалов в вооружении и военной технике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27*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>
                          <a:effectLst/>
                          <a:latin typeface="+mn-lt"/>
                        </a:rPr>
                        <a:t>36*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40*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1000" b="0" i="0" u="none" dirty="0">
                        <a:effectLst/>
                        <a:latin typeface="+mn-lt"/>
                      </a:endParaRP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74802981"/>
                  </a:ext>
                </a:extLst>
              </a:tr>
              <a:tr h="112521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56.05.02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dirty="0">
                          <a:effectLst/>
                        </a:rPr>
                        <a:t>Радиационная, химическая и биологическая защита</a:t>
                      </a:r>
                    </a:p>
                  </a:txBody>
                  <a:tcPr marL="53340" marR="53340" marT="53340" marB="533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0" i="0" u="none" dirty="0">
                          <a:effectLst/>
                        </a:rPr>
                        <a:t>36</a:t>
                      </a:r>
                    </a:p>
                  </a:txBody>
                  <a:tcPr marL="53340" marR="53340" marT="53340" marB="5334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27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40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dirty="0">
                          <a:effectLst/>
                          <a:latin typeface="+mn-lt"/>
                        </a:rPr>
                        <a:t>36</a:t>
                      </a:r>
                    </a:p>
                  </a:txBody>
                  <a:tcPr marL="48416" marR="48416" marT="48416" marB="4841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265815"/>
                  </a:ext>
                </a:extLst>
              </a:tr>
            </a:tbl>
          </a:graphicData>
        </a:graphic>
      </p:graphicFrame>
      <p:sp>
        <p:nvSpPr>
          <p:cNvPr id="269" name="TextBox 268">
            <a:extLst>
              <a:ext uri="{FF2B5EF4-FFF2-40B4-BE49-F238E27FC236}">
                <a16:creationId xmlns:a16="http://schemas.microsoft.com/office/drawing/2014/main" id="{8271DA7B-C653-41F4-B70A-859D0E0BACE5}"/>
              </a:ext>
            </a:extLst>
          </p:cNvPr>
          <p:cNvSpPr txBox="1"/>
          <p:nvPr/>
        </p:nvSpPr>
        <p:spPr>
          <a:xfrm>
            <a:off x="6762929" y="416417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3021678086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20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43D6AA2C-7029-4548-98CB-5FDDBF1E214D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Военно-воздушная академия имени профессора Н. Е. Жуковского и Ю. А. Гагарина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AB9FD557-BECC-44E7-B4D6-411DC5D59AE0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C115B9EC-B68E-4561-B237-CEF44A9042AD}"/>
              </a:ext>
            </a:extLst>
          </p:cNvPr>
          <p:cNvSpPr txBox="1"/>
          <p:nvPr/>
        </p:nvSpPr>
        <p:spPr>
          <a:xfrm>
            <a:off x="34307" y="584089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459E4434-5F35-4B7C-9D22-91927899C000}"/>
              </a:ext>
            </a:extLst>
          </p:cNvPr>
          <p:cNvSpPr txBox="1"/>
          <p:nvPr/>
        </p:nvSpPr>
        <p:spPr>
          <a:xfrm>
            <a:off x="34837" y="1211005"/>
            <a:ext cx="4662529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воинскими частями и соединениями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боевым обеспечением войск (сил)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техническим обеспечением войск (сил)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тыловым обеспечением войск (сил)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Метеорология специального назначения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Строительство, эксплуатация, восстановление и техническое прикрытие автомобильных дорог, мостов и тоннелей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Информационная безопасность автоматизированных систем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Радиоэлектронные системы и комплексы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Специальные радиотехнические системы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средств и систем специального мониторинга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Тепло- и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PFAgoraSansPro"/>
              </a:rPr>
              <a:t>электрообеспечение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 специальных технических систем и объектов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Электроника и автоматика физических установок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Робототехника военного и специального назначения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Специальные системы жизнеобеспечения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Транспортные средства специального назначения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Интегрированные системы летательных аппаратов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Техническая эксплуатация и восстановление боевых летательных аппаратов и двигателей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Техническая эксплуатация и восстановление электросистем и пилотажно-навигационных комплексов боевых летательных аппаратов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Техническая эксплуатация транспортного радиооборудования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Метрологическое обеспечение вооружения и военной техники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Тыловое обеспечение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персоналом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Военно-политическая работа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A404E94-78D0-4669-B653-D55675D449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708374"/>
              </p:ext>
            </p:extLst>
          </p:nvPr>
        </p:nvGraphicFramePr>
        <p:xfrm>
          <a:off x="9336056" y="124479"/>
          <a:ext cx="5303627" cy="6181967"/>
        </p:xfrm>
        <a:graphic>
          <a:graphicData uri="http://schemas.openxmlformats.org/drawingml/2006/table">
            <a:tbl>
              <a:tblPr/>
              <a:tblGrid>
                <a:gridCol w="378831">
                  <a:extLst>
                    <a:ext uri="{9D8B030D-6E8A-4147-A177-3AD203B41FA5}">
                      <a16:colId xmlns:a16="http://schemas.microsoft.com/office/drawing/2014/main" val="3778662248"/>
                    </a:ext>
                  </a:extLst>
                </a:gridCol>
                <a:gridCol w="967132">
                  <a:extLst>
                    <a:ext uri="{9D8B030D-6E8A-4147-A177-3AD203B41FA5}">
                      <a16:colId xmlns:a16="http://schemas.microsoft.com/office/drawing/2014/main" val="4201665176"/>
                    </a:ext>
                  </a:extLst>
                </a:gridCol>
                <a:gridCol w="967132">
                  <a:extLst>
                    <a:ext uri="{9D8B030D-6E8A-4147-A177-3AD203B41FA5}">
                      <a16:colId xmlns:a16="http://schemas.microsoft.com/office/drawing/2014/main" val="4109412568"/>
                    </a:ext>
                  </a:extLst>
                </a:gridCol>
                <a:gridCol w="338719">
                  <a:extLst>
                    <a:ext uri="{9D8B030D-6E8A-4147-A177-3AD203B41FA5}">
                      <a16:colId xmlns:a16="http://schemas.microsoft.com/office/drawing/2014/main" val="113667133"/>
                    </a:ext>
                  </a:extLst>
                </a:gridCol>
                <a:gridCol w="338719">
                  <a:extLst>
                    <a:ext uri="{9D8B030D-6E8A-4147-A177-3AD203B41FA5}">
                      <a16:colId xmlns:a16="http://schemas.microsoft.com/office/drawing/2014/main" val="4070263676"/>
                    </a:ext>
                  </a:extLst>
                </a:gridCol>
                <a:gridCol w="209470">
                  <a:extLst>
                    <a:ext uri="{9D8B030D-6E8A-4147-A177-3AD203B41FA5}">
                      <a16:colId xmlns:a16="http://schemas.microsoft.com/office/drawing/2014/main" val="2516300180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743273925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581209761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642463668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3130916629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875566448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654152749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3442918448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625937322"/>
                    </a:ext>
                  </a:extLst>
                </a:gridCol>
              </a:tblGrid>
              <a:tr h="102747">
                <a:tc rowSpan="2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№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п/п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Специальность подготовки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в соответствии с ФГОС ВО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Наименование общеобразовательного предмета</a:t>
                      </a:r>
                      <a:br>
                        <a:rPr lang="ru-RU" sz="600">
                          <a:effectLst/>
                        </a:rPr>
                      </a:br>
                      <a:r>
                        <a:rPr lang="ru-RU" sz="600">
                          <a:effectLst/>
                        </a:rPr>
                        <a:t> и предлагаемое значение минимального количества баллов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92045"/>
                  </a:ext>
                </a:extLst>
              </a:tr>
              <a:tr h="287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Код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Наименование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Русский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язык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Математика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профильного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уровня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Физика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Химия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Информатика и ИКТ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Биология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История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География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Обществознание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Литература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Иностранный язык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50749"/>
                  </a:ext>
                </a:extLst>
              </a:tr>
              <a:tr h="56511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6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7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8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9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10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12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13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14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445912"/>
                  </a:ext>
                </a:extLst>
              </a:tr>
              <a:tr h="56511">
                <a:tc gridSpan="14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ВУНЦ ВВС «ВВА» (г. Воронеж)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203585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05.05.01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Метеорология специального назначения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51248"/>
                  </a:ext>
                </a:extLst>
              </a:tr>
              <a:tr h="380164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08.05.02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Строительство, эксплуатация, восстановление и техническое прикрытие автомобильных дорог, мостов и тоннелей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525447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10.05.03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Информационная безопасность</a:t>
                      </a:r>
                    </a:p>
                    <a:p>
                      <a:r>
                        <a:rPr lang="ru-RU" sz="600">
                          <a:effectLst/>
                        </a:rPr>
                        <a:t>ав­томатизированных систем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224309"/>
                  </a:ext>
                </a:extLst>
              </a:tr>
              <a:tr h="102747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Радиоэлектронные системы и ком­плексы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03931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300884"/>
                  </a:ext>
                </a:extLst>
              </a:tr>
              <a:tr h="241456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11.05.03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Применение и эксплуатация средств и систем специального мониторинга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5223"/>
                  </a:ext>
                </a:extLst>
              </a:tr>
              <a:tr h="241456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13.05.01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Тепло- и электрообеспечение специальных технических систем и объектов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986541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8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14.05.04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Электроника и автоматика физиче­ских установок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152111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9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15.05.02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Робототехника военного и специального назначения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122205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10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16.05.01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Специальные системы жизнеобеспечения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788747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23.05.02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Транспортные средства специально­го назначения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977205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24.05.05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Интегрированные системы летатель­ных аппаратов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539933"/>
                  </a:ext>
                </a:extLst>
              </a:tr>
              <a:tr h="287692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25.05.01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Техническая эксплуатация и восста­новление боевых летательных аппара­тов и двигателей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107506"/>
                  </a:ext>
                </a:extLst>
              </a:tr>
              <a:tr h="426400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25.05.02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Техническая эксплуатация и восста­новление электросистем и пилотажно-навигационных комплексов боевых летательных аппаратов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122741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15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25.05.03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Техническая эксплуатация транс­портного радиооборудования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22925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Метрологическое обеспечение воо­ружения и военной техники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751476"/>
                  </a:ext>
                </a:extLst>
              </a:tr>
              <a:tr h="56511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56.05.01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Тыловое обеспечение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37*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42*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5141"/>
                  </a:ext>
                </a:extLst>
              </a:tr>
              <a:tr h="333928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18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56.05.04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Управление персоналом (ВС РФ, другие войска, воинские формирования и приравненные к ним органы РФ)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37*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42*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85437"/>
                  </a:ext>
                </a:extLst>
              </a:tr>
              <a:tr h="102747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19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56.05.08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02882"/>
                  </a:ext>
                </a:extLst>
              </a:tr>
            </a:tbl>
          </a:graphicData>
        </a:graphic>
      </p:graphicFrame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6CB542E2-E815-4F17-8A61-0960A8C48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412" y="1501282"/>
            <a:ext cx="3630468" cy="204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EADE6FF2-F9FE-4447-95B1-AEB067C711EB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AC507E21-ECB1-4EE3-B129-223C92C7BEF1}"/>
              </a:ext>
            </a:extLst>
          </p:cNvPr>
          <p:cNvSpPr txBox="1"/>
          <p:nvPr/>
        </p:nvSpPr>
        <p:spPr>
          <a:xfrm>
            <a:off x="124873" y="6170212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1338179369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0177703"/>
              </p:ext>
            </p:extLst>
          </p:nvPr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21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43D6AA2C-7029-4548-98CB-5FDDBF1E214D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Военно-воздушная академия имени профессора Н. Е. Жуковского и Ю. А. Гагарина Филиал ВУНЦ ВВС «ВВА» г. Сызрань 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AB9FD557-BECC-44E7-B4D6-411DC5D59AE0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C115B9EC-B68E-4561-B237-CEF44A9042AD}"/>
              </a:ext>
            </a:extLst>
          </p:cNvPr>
          <p:cNvSpPr txBox="1"/>
          <p:nvPr/>
        </p:nvSpPr>
        <p:spPr>
          <a:xfrm>
            <a:off x="34837" y="1580337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459E4434-5F35-4B7C-9D22-91927899C000}"/>
              </a:ext>
            </a:extLst>
          </p:cNvPr>
          <p:cNvSpPr txBox="1"/>
          <p:nvPr/>
        </p:nvSpPr>
        <p:spPr>
          <a:xfrm>
            <a:off x="134179" y="1219209"/>
            <a:ext cx="46625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Летная эксплуатация и применение авиационных комплексов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A404E94-78D0-4669-B653-D55675D44993}"/>
              </a:ext>
            </a:extLst>
          </p:cNvPr>
          <p:cNvGraphicFramePr>
            <a:graphicFrameLocks noGrp="1"/>
          </p:cNvGraphicFramePr>
          <p:nvPr/>
        </p:nvGraphicFramePr>
        <p:xfrm>
          <a:off x="9336056" y="124479"/>
          <a:ext cx="5303627" cy="6181967"/>
        </p:xfrm>
        <a:graphic>
          <a:graphicData uri="http://schemas.openxmlformats.org/drawingml/2006/table">
            <a:tbl>
              <a:tblPr/>
              <a:tblGrid>
                <a:gridCol w="378831">
                  <a:extLst>
                    <a:ext uri="{9D8B030D-6E8A-4147-A177-3AD203B41FA5}">
                      <a16:colId xmlns:a16="http://schemas.microsoft.com/office/drawing/2014/main" val="3778662248"/>
                    </a:ext>
                  </a:extLst>
                </a:gridCol>
                <a:gridCol w="967132">
                  <a:extLst>
                    <a:ext uri="{9D8B030D-6E8A-4147-A177-3AD203B41FA5}">
                      <a16:colId xmlns:a16="http://schemas.microsoft.com/office/drawing/2014/main" val="4201665176"/>
                    </a:ext>
                  </a:extLst>
                </a:gridCol>
                <a:gridCol w="967132">
                  <a:extLst>
                    <a:ext uri="{9D8B030D-6E8A-4147-A177-3AD203B41FA5}">
                      <a16:colId xmlns:a16="http://schemas.microsoft.com/office/drawing/2014/main" val="4109412568"/>
                    </a:ext>
                  </a:extLst>
                </a:gridCol>
                <a:gridCol w="338719">
                  <a:extLst>
                    <a:ext uri="{9D8B030D-6E8A-4147-A177-3AD203B41FA5}">
                      <a16:colId xmlns:a16="http://schemas.microsoft.com/office/drawing/2014/main" val="113667133"/>
                    </a:ext>
                  </a:extLst>
                </a:gridCol>
                <a:gridCol w="338719">
                  <a:extLst>
                    <a:ext uri="{9D8B030D-6E8A-4147-A177-3AD203B41FA5}">
                      <a16:colId xmlns:a16="http://schemas.microsoft.com/office/drawing/2014/main" val="4070263676"/>
                    </a:ext>
                  </a:extLst>
                </a:gridCol>
                <a:gridCol w="209470">
                  <a:extLst>
                    <a:ext uri="{9D8B030D-6E8A-4147-A177-3AD203B41FA5}">
                      <a16:colId xmlns:a16="http://schemas.microsoft.com/office/drawing/2014/main" val="2516300180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743273925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581209761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642463668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3130916629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875566448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654152749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3442918448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625937322"/>
                    </a:ext>
                  </a:extLst>
                </a:gridCol>
              </a:tblGrid>
              <a:tr h="102747">
                <a:tc rowSpan="2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№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п/п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Специальность подготовки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в соответствии с ФГОС ВО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Наименование общеобразовательного предмета</a:t>
                      </a:r>
                      <a:br>
                        <a:rPr lang="ru-RU" sz="600">
                          <a:effectLst/>
                        </a:rPr>
                      </a:br>
                      <a:r>
                        <a:rPr lang="ru-RU" sz="600">
                          <a:effectLst/>
                        </a:rPr>
                        <a:t> и предлагаемое значение минимального количества баллов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92045"/>
                  </a:ext>
                </a:extLst>
              </a:tr>
              <a:tr h="287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Код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Наименование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Русский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язык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Математика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профильного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уровня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Физика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Химия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Информатика и ИКТ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Биология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История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География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Обществознание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Литература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Иностранный язык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50749"/>
                  </a:ext>
                </a:extLst>
              </a:tr>
              <a:tr h="56511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6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7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8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9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10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12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13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14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445912"/>
                  </a:ext>
                </a:extLst>
              </a:tr>
              <a:tr h="56511">
                <a:tc gridSpan="14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ВУНЦ ВВС «ВВА» (г. Воронеж)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203585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05.05.01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Метеорология специального назначения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51248"/>
                  </a:ext>
                </a:extLst>
              </a:tr>
              <a:tr h="380164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08.05.02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Строительство, эксплуатация, восстановление и техническое прикрытие автомобильных дорог, мостов и тоннелей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525447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10.05.03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Информационная безопасность</a:t>
                      </a:r>
                    </a:p>
                    <a:p>
                      <a:r>
                        <a:rPr lang="ru-RU" sz="600">
                          <a:effectLst/>
                        </a:rPr>
                        <a:t>ав­томатизированных систем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224309"/>
                  </a:ext>
                </a:extLst>
              </a:tr>
              <a:tr h="102747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Радиоэлектронные системы и ком­плексы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03931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300884"/>
                  </a:ext>
                </a:extLst>
              </a:tr>
              <a:tr h="241456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11.05.03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Применение и эксплуатация средств и систем специального мониторинга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5223"/>
                  </a:ext>
                </a:extLst>
              </a:tr>
              <a:tr h="241456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13.05.01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Тепло- и электрообеспечение специальных технических систем и объектов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986541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8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14.05.04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Электроника и автоматика физиче­ских установок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152111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9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15.05.02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Робототехника военного и специального назначения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122205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10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16.05.01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Специальные системы жизнеобеспечения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788747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23.05.02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Транспортные средства специально­го назначения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977205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24.05.05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Интегрированные системы летатель­ных аппаратов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539933"/>
                  </a:ext>
                </a:extLst>
              </a:tr>
              <a:tr h="287692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25.05.01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Техническая эксплуатация и восста­новление боевых летательных аппара­тов и двигателей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107506"/>
                  </a:ext>
                </a:extLst>
              </a:tr>
              <a:tr h="426400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25.05.02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Техническая эксплуатация и восста­новление электросистем и пилотажно-навигационных комплексов боевых летательных аппаратов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122741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15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25.05.03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Техническая эксплуатация транс­портного радиооборудования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22925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Метрологическое обеспечение воо­ружения и военной техники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751476"/>
                  </a:ext>
                </a:extLst>
              </a:tr>
              <a:tr h="56511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56.05.01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Тыловое обеспечение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37*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42*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5141"/>
                  </a:ext>
                </a:extLst>
              </a:tr>
              <a:tr h="333928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18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56.05.04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Управление персоналом (ВС РФ, другие войска, воинские формирования и приравненные к ним органы РФ)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37*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42*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85437"/>
                  </a:ext>
                </a:extLst>
              </a:tr>
              <a:tr h="102747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19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56.05.08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02882"/>
                  </a:ext>
                </a:extLst>
              </a:tr>
            </a:tbl>
          </a:graphicData>
        </a:graphic>
      </p:graphicFrame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6CB542E2-E815-4F17-8A61-0960A8C48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412" y="1501282"/>
            <a:ext cx="3630468" cy="204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EADE6FF2-F9FE-4447-95B1-AEB067C711EB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39176A7B-9039-48FA-B72C-9C283AEACBC1}"/>
              </a:ext>
            </a:extLst>
          </p:cNvPr>
          <p:cNvSpPr txBox="1"/>
          <p:nvPr/>
        </p:nvSpPr>
        <p:spPr>
          <a:xfrm>
            <a:off x="134179" y="1930468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1596285400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22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43D6AA2C-7029-4548-98CB-5FDDBF1E214D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Военно-воздушная академия имени профессора Н. Е. Жуковского и Ю. А. Гагарина Филиал ВУНЦ ВВС «ВВА» г. Челябинск 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AB9FD557-BECC-44E7-B4D6-411DC5D59AE0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C115B9EC-B68E-4561-B237-CEF44A9042AD}"/>
              </a:ext>
            </a:extLst>
          </p:cNvPr>
          <p:cNvSpPr txBox="1"/>
          <p:nvPr/>
        </p:nvSpPr>
        <p:spPr>
          <a:xfrm>
            <a:off x="34837" y="169816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459E4434-5F35-4B7C-9D22-91927899C000}"/>
              </a:ext>
            </a:extLst>
          </p:cNvPr>
          <p:cNvSpPr txBox="1"/>
          <p:nvPr/>
        </p:nvSpPr>
        <p:spPr>
          <a:xfrm>
            <a:off x="34837" y="1211005"/>
            <a:ext cx="466252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Летная эксплуатация и применение авиационных комплексов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воздушных судов и организация воздушного движения</a:t>
            </a: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8A404E94-78D0-4669-B653-D55675D44993}"/>
              </a:ext>
            </a:extLst>
          </p:cNvPr>
          <p:cNvGraphicFramePr>
            <a:graphicFrameLocks noGrp="1"/>
          </p:cNvGraphicFramePr>
          <p:nvPr/>
        </p:nvGraphicFramePr>
        <p:xfrm>
          <a:off x="9336056" y="124479"/>
          <a:ext cx="5303627" cy="6181967"/>
        </p:xfrm>
        <a:graphic>
          <a:graphicData uri="http://schemas.openxmlformats.org/drawingml/2006/table">
            <a:tbl>
              <a:tblPr/>
              <a:tblGrid>
                <a:gridCol w="378831">
                  <a:extLst>
                    <a:ext uri="{9D8B030D-6E8A-4147-A177-3AD203B41FA5}">
                      <a16:colId xmlns:a16="http://schemas.microsoft.com/office/drawing/2014/main" val="3778662248"/>
                    </a:ext>
                  </a:extLst>
                </a:gridCol>
                <a:gridCol w="967132">
                  <a:extLst>
                    <a:ext uri="{9D8B030D-6E8A-4147-A177-3AD203B41FA5}">
                      <a16:colId xmlns:a16="http://schemas.microsoft.com/office/drawing/2014/main" val="4201665176"/>
                    </a:ext>
                  </a:extLst>
                </a:gridCol>
                <a:gridCol w="967132">
                  <a:extLst>
                    <a:ext uri="{9D8B030D-6E8A-4147-A177-3AD203B41FA5}">
                      <a16:colId xmlns:a16="http://schemas.microsoft.com/office/drawing/2014/main" val="4109412568"/>
                    </a:ext>
                  </a:extLst>
                </a:gridCol>
                <a:gridCol w="338719">
                  <a:extLst>
                    <a:ext uri="{9D8B030D-6E8A-4147-A177-3AD203B41FA5}">
                      <a16:colId xmlns:a16="http://schemas.microsoft.com/office/drawing/2014/main" val="113667133"/>
                    </a:ext>
                  </a:extLst>
                </a:gridCol>
                <a:gridCol w="338719">
                  <a:extLst>
                    <a:ext uri="{9D8B030D-6E8A-4147-A177-3AD203B41FA5}">
                      <a16:colId xmlns:a16="http://schemas.microsoft.com/office/drawing/2014/main" val="4070263676"/>
                    </a:ext>
                  </a:extLst>
                </a:gridCol>
                <a:gridCol w="209470">
                  <a:extLst>
                    <a:ext uri="{9D8B030D-6E8A-4147-A177-3AD203B41FA5}">
                      <a16:colId xmlns:a16="http://schemas.microsoft.com/office/drawing/2014/main" val="2516300180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743273925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581209761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642463668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3130916629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875566448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654152749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3442918448"/>
                    </a:ext>
                  </a:extLst>
                </a:gridCol>
                <a:gridCol w="262953">
                  <a:extLst>
                    <a:ext uri="{9D8B030D-6E8A-4147-A177-3AD203B41FA5}">
                      <a16:colId xmlns:a16="http://schemas.microsoft.com/office/drawing/2014/main" val="1625937322"/>
                    </a:ext>
                  </a:extLst>
                </a:gridCol>
              </a:tblGrid>
              <a:tr h="102747">
                <a:tc rowSpan="2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№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п/п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Специальность подготовки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в соответствии с ФГОС ВО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Наименование общеобразовательного предмета</a:t>
                      </a:r>
                      <a:br>
                        <a:rPr lang="ru-RU" sz="600">
                          <a:effectLst/>
                        </a:rPr>
                      </a:br>
                      <a:r>
                        <a:rPr lang="ru-RU" sz="600">
                          <a:effectLst/>
                        </a:rPr>
                        <a:t> и предлагаемое значение минимального количества баллов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26792045"/>
                  </a:ext>
                </a:extLst>
              </a:tr>
              <a:tr h="28769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Код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Наименование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Русский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язык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Математика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профильного</a:t>
                      </a:r>
                    </a:p>
                    <a:p>
                      <a:pPr algn="ctr"/>
                      <a:r>
                        <a:rPr lang="ru-RU" sz="600">
                          <a:effectLst/>
                        </a:rPr>
                        <a:t>уровня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Физика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Химия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Информатика и ИКТ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Биология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История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География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Обществознание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Литература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Иностранный язык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250749"/>
                  </a:ext>
                </a:extLst>
              </a:tr>
              <a:tr h="56511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6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7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8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9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10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12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13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14</a:t>
                      </a:r>
                    </a:p>
                  </a:txBody>
                  <a:tcPr marL="11987" marR="11987" marT="5137" marB="513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1445912"/>
                  </a:ext>
                </a:extLst>
              </a:tr>
              <a:tr h="56511">
                <a:tc gridSpan="14"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ВУНЦ ВВС «ВВА» (г. Воронеж)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8203585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05.05.01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Метеорология специального назначения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251248"/>
                  </a:ext>
                </a:extLst>
              </a:tr>
              <a:tr h="380164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08.05.02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Строительство, эксплуатация, восстановление и техническое прикрытие автомобильных дорог, мостов и тоннелей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525447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10.05.03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Информационная безопасность</a:t>
                      </a:r>
                    </a:p>
                    <a:p>
                      <a:r>
                        <a:rPr lang="ru-RU" sz="600">
                          <a:effectLst/>
                        </a:rPr>
                        <a:t>ав­томатизированных систем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224309"/>
                  </a:ext>
                </a:extLst>
              </a:tr>
              <a:tr h="102747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Радиоэлектронные системы и ком­плексы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603931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9300884"/>
                  </a:ext>
                </a:extLst>
              </a:tr>
              <a:tr h="241456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11.05.03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Применение и эксплуатация средств и систем специального мониторинга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5223"/>
                  </a:ext>
                </a:extLst>
              </a:tr>
              <a:tr h="241456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13.05.01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Тепло- и электрообеспечение специальных технических систем и объектов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98986541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8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14.05.04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Электроника и автоматика физиче­ских установок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152111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9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15.05.02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Робототехника военного и специального назначения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122205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10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16.05.01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Специальные системы жизнеобеспечения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9788747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23.05.02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Транспортные средства специально­го назначения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977205"/>
                  </a:ext>
                </a:extLst>
              </a:tr>
              <a:tr h="148983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24.05.05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Интегрированные системы летатель­ных аппаратов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55539933"/>
                  </a:ext>
                </a:extLst>
              </a:tr>
              <a:tr h="287692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25.05.01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Техническая эксплуатация и восста­новление боевых летательных аппара­тов и двигателей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107506"/>
                  </a:ext>
                </a:extLst>
              </a:tr>
              <a:tr h="426400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25.05.02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Техническая эксплуатация и восста­новление электросистем и пилотажно-навигационных комплексов боевых летательных аппаратов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1122741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15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25.05.03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Техническая эксплуатация транс­портного радиооборудования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422925"/>
                  </a:ext>
                </a:extLst>
              </a:tr>
              <a:tr h="195219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27.05.02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Метрологическое обеспечение воо­ружения и военной техники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5751476"/>
                  </a:ext>
                </a:extLst>
              </a:tr>
              <a:tr h="56511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56.05.01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Тыловое обеспечение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37*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42*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235141"/>
                  </a:ext>
                </a:extLst>
              </a:tr>
              <a:tr h="333928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18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56.05.04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Управление персоналом (ВС РФ, другие войска, воинские формирования и приравненные к ним органы РФ)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27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40*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37*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42*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985437"/>
                  </a:ext>
                </a:extLst>
              </a:tr>
              <a:tr h="102747"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19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56.05.08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6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36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32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42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600" dirty="0">
                          <a:effectLst/>
                        </a:rPr>
                        <a:t> </a:t>
                      </a:r>
                    </a:p>
                  </a:txBody>
                  <a:tcPr marL="11987" marR="11987" marT="5137" marB="51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902882"/>
                  </a:ext>
                </a:extLst>
              </a:tr>
            </a:tbl>
          </a:graphicData>
        </a:graphic>
      </p:graphicFrame>
      <p:pic>
        <p:nvPicPr>
          <p:cNvPr id="3076" name="Picture 4" descr="Picture background">
            <a:extLst>
              <a:ext uri="{FF2B5EF4-FFF2-40B4-BE49-F238E27FC236}">
                <a16:creationId xmlns:a16="http://schemas.microsoft.com/office/drawing/2014/main" id="{6CB542E2-E815-4F17-8A61-0960A8C487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412" y="1501282"/>
            <a:ext cx="3630468" cy="2041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EADE6FF2-F9FE-4447-95B1-AEB067C711EB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61154625-B8ED-4341-A4FD-BD74738797CF}"/>
              </a:ext>
            </a:extLst>
          </p:cNvPr>
          <p:cNvSpPr txBox="1"/>
          <p:nvPr/>
        </p:nvSpPr>
        <p:spPr>
          <a:xfrm>
            <a:off x="166348" y="2066204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127875779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23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D5443302-BD23-47EB-8651-FC34666B2250}"/>
              </a:ext>
            </a:extLst>
          </p:cNvPr>
          <p:cNvSpPr txBox="1"/>
          <p:nvPr/>
        </p:nvSpPr>
        <p:spPr>
          <a:xfrm>
            <a:off x="1134805" y="224021"/>
            <a:ext cx="68743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Военно-космическая академия имени А. Ф. Можайского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4B56D797-4FE6-4B0F-BD1D-C12ABC9724E5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A4182C00-AC18-4710-8585-77605A1C02B5}"/>
              </a:ext>
            </a:extLst>
          </p:cNvPr>
          <p:cNvSpPr txBox="1"/>
          <p:nvPr/>
        </p:nvSpPr>
        <p:spPr>
          <a:xfrm>
            <a:off x="129775" y="5173786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11C3CBC8-9202-45E1-A785-044B6E737FDD}"/>
              </a:ext>
            </a:extLst>
          </p:cNvPr>
          <p:cNvSpPr txBox="1"/>
          <p:nvPr/>
        </p:nvSpPr>
        <p:spPr>
          <a:xfrm>
            <a:off x="130305" y="1188080"/>
            <a:ext cx="4662529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Управление воинскими частями и соединениями</a:t>
            </a:r>
          </a:p>
          <a:p>
            <a:r>
              <a:rPr lang="ru-RU" sz="1100" dirty="0"/>
              <a:t>Управление техническим обеспечением войск (сил)</a:t>
            </a:r>
          </a:p>
          <a:p>
            <a:r>
              <a:rPr lang="ru-RU" sz="1100" dirty="0"/>
              <a:t>Метеорология специального назначения</a:t>
            </a:r>
          </a:p>
          <a:p>
            <a:r>
              <a:rPr lang="ru-RU" sz="1100" dirty="0"/>
              <a:t>Военная картография</a:t>
            </a:r>
          </a:p>
          <a:p>
            <a:r>
              <a:rPr lang="ru-RU" sz="1100" dirty="0"/>
              <a:t>Применение и эксплуатация автоматизированных систем специального назначения</a:t>
            </a:r>
          </a:p>
          <a:p>
            <a:r>
              <a:rPr lang="ru-RU" sz="1100" dirty="0"/>
              <a:t>Компьютерная безопасность</a:t>
            </a:r>
          </a:p>
          <a:p>
            <a:r>
              <a:rPr lang="ru-RU" sz="1100" dirty="0"/>
              <a:t>Информационно-аналитические системы безопасности </a:t>
            </a:r>
          </a:p>
          <a:p>
            <a:r>
              <a:rPr lang="ru-RU" sz="1100" dirty="0"/>
              <a:t>Радиоэлектронные системы и комплексы</a:t>
            </a:r>
          </a:p>
          <a:p>
            <a:r>
              <a:rPr lang="ru-RU" sz="1100" dirty="0"/>
              <a:t>Специальные радиотехнические системы </a:t>
            </a:r>
          </a:p>
          <a:p>
            <a:r>
              <a:rPr lang="ru-RU" sz="1100" dirty="0"/>
              <a:t>Инфокоммуникационные технологии и системы специальной связи</a:t>
            </a:r>
          </a:p>
          <a:p>
            <a:r>
              <a:rPr lang="ru-RU" sz="1100" dirty="0"/>
              <a:t>Электронные и оптико-электронные приборы и системы специального назначения</a:t>
            </a:r>
          </a:p>
          <a:p>
            <a:r>
              <a:rPr lang="ru-RU" sz="1100" dirty="0"/>
              <a:t>Тепло- и </a:t>
            </a:r>
            <a:r>
              <a:rPr lang="ru-RU" sz="1100" dirty="0" err="1"/>
              <a:t>электрообеспечение</a:t>
            </a:r>
            <a:r>
              <a:rPr lang="ru-RU" sz="1100" dirty="0"/>
              <a:t> специальных технических систем и объектов</a:t>
            </a:r>
          </a:p>
          <a:p>
            <a:r>
              <a:rPr lang="ru-RU" sz="1100" dirty="0"/>
              <a:t>Специальные системы жизнеобеспечения</a:t>
            </a:r>
          </a:p>
          <a:p>
            <a:r>
              <a:rPr lang="ru-RU" sz="1100" dirty="0"/>
              <a:t>Проектирование, производство и эксплуатация ракет и ракетно-космических комплексов</a:t>
            </a:r>
          </a:p>
          <a:p>
            <a:r>
              <a:rPr lang="ru-RU" sz="1100" dirty="0"/>
              <a:t>Навигационно-баллистическое обеспечение применения космической техники </a:t>
            </a:r>
          </a:p>
          <a:p>
            <a:r>
              <a:rPr lang="ru-RU" sz="1100" dirty="0"/>
              <a:t>Системы управления летательными аппаратами</a:t>
            </a:r>
          </a:p>
          <a:p>
            <a:r>
              <a:rPr lang="ru-RU" sz="1100" dirty="0"/>
              <a:t>Специальные организационно-технические системы</a:t>
            </a:r>
          </a:p>
          <a:p>
            <a:r>
              <a:rPr lang="ru-RU" sz="1100" dirty="0"/>
              <a:t>Метрологическое обеспечение вооружения и военной техники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F829FFBC-792D-4160-928D-9043733FB73E}"/>
              </a:ext>
            </a:extLst>
          </p:cNvPr>
          <p:cNvSpPr txBox="1"/>
          <p:nvPr/>
        </p:nvSpPr>
        <p:spPr>
          <a:xfrm>
            <a:off x="129775" y="5545243"/>
            <a:ext cx="612324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dirty="0"/>
              <a:t>Монтаж и эксплуатация внутренних сантехнических устройств, кондиционирования воздуха и вентиляции</a:t>
            </a:r>
          </a:p>
          <a:p>
            <a:r>
              <a:rPr lang="ru-RU" sz="1000" dirty="0"/>
              <a:t>Радиотехнические комплексы и системы управления космических летательных аппаратов</a:t>
            </a:r>
          </a:p>
          <a:p>
            <a:r>
              <a:rPr lang="ru-RU" sz="1000" dirty="0"/>
              <a:t>Сети связи и системы коммутации</a:t>
            </a:r>
          </a:p>
          <a:p>
            <a:r>
              <a:rPr lang="ru-RU" sz="1000" dirty="0"/>
              <a:t>Прикладная геодезия</a:t>
            </a:r>
          </a:p>
          <a:p>
            <a:r>
              <a:rPr lang="ru-RU" sz="1000" dirty="0"/>
              <a:t>Метрология</a:t>
            </a: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958DBD36-B342-4236-A886-6824C5C4E8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0089920"/>
              </p:ext>
            </p:extLst>
          </p:nvPr>
        </p:nvGraphicFramePr>
        <p:xfrm>
          <a:off x="9494347" y="1434193"/>
          <a:ext cx="5630077" cy="4364124"/>
        </p:xfrm>
        <a:graphic>
          <a:graphicData uri="http://schemas.openxmlformats.org/drawingml/2006/table">
            <a:tbl>
              <a:tblPr/>
              <a:tblGrid>
                <a:gridCol w="277285">
                  <a:extLst>
                    <a:ext uri="{9D8B030D-6E8A-4147-A177-3AD203B41FA5}">
                      <a16:colId xmlns:a16="http://schemas.microsoft.com/office/drawing/2014/main" val="691695661"/>
                    </a:ext>
                  </a:extLst>
                </a:gridCol>
                <a:gridCol w="1607445">
                  <a:extLst>
                    <a:ext uri="{9D8B030D-6E8A-4147-A177-3AD203B41FA5}">
                      <a16:colId xmlns:a16="http://schemas.microsoft.com/office/drawing/2014/main" val="2603711608"/>
                    </a:ext>
                  </a:extLst>
                </a:gridCol>
                <a:gridCol w="1607445">
                  <a:extLst>
                    <a:ext uri="{9D8B030D-6E8A-4147-A177-3AD203B41FA5}">
                      <a16:colId xmlns:a16="http://schemas.microsoft.com/office/drawing/2014/main" val="1837411781"/>
                    </a:ext>
                  </a:extLst>
                </a:gridCol>
                <a:gridCol w="389805">
                  <a:extLst>
                    <a:ext uri="{9D8B030D-6E8A-4147-A177-3AD203B41FA5}">
                      <a16:colId xmlns:a16="http://schemas.microsoft.com/office/drawing/2014/main" val="798355930"/>
                    </a:ext>
                  </a:extLst>
                </a:gridCol>
                <a:gridCol w="389805">
                  <a:extLst>
                    <a:ext uri="{9D8B030D-6E8A-4147-A177-3AD203B41FA5}">
                      <a16:colId xmlns:a16="http://schemas.microsoft.com/office/drawing/2014/main" val="4058626802"/>
                    </a:ext>
                  </a:extLst>
                </a:gridCol>
                <a:gridCol w="229061">
                  <a:extLst>
                    <a:ext uri="{9D8B030D-6E8A-4147-A177-3AD203B41FA5}">
                      <a16:colId xmlns:a16="http://schemas.microsoft.com/office/drawing/2014/main" val="1189260860"/>
                    </a:ext>
                  </a:extLst>
                </a:gridCol>
                <a:gridCol w="397843">
                  <a:extLst>
                    <a:ext uri="{9D8B030D-6E8A-4147-A177-3AD203B41FA5}">
                      <a16:colId xmlns:a16="http://schemas.microsoft.com/office/drawing/2014/main" val="1651339150"/>
                    </a:ext>
                  </a:extLst>
                </a:gridCol>
                <a:gridCol w="397843">
                  <a:extLst>
                    <a:ext uri="{9D8B030D-6E8A-4147-A177-3AD203B41FA5}">
                      <a16:colId xmlns:a16="http://schemas.microsoft.com/office/drawing/2014/main" val="2220572682"/>
                    </a:ext>
                  </a:extLst>
                </a:gridCol>
                <a:gridCol w="333545">
                  <a:extLst>
                    <a:ext uri="{9D8B030D-6E8A-4147-A177-3AD203B41FA5}">
                      <a16:colId xmlns:a16="http://schemas.microsoft.com/office/drawing/2014/main" val="4200592755"/>
                    </a:ext>
                  </a:extLst>
                </a:gridCol>
              </a:tblGrid>
              <a:tr h="38523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№ п/п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Специальность подготовки в соответствии с федеральным государственным образовательным стандартом высшего образования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Наименование общеобразовательного предмета и установленное значение минимального количества баллов ЕГЭ (вступительных испытаний, проводимых академией самостоятельно)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3830310"/>
                  </a:ext>
                </a:extLst>
              </a:tr>
              <a:tr h="5946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Код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Наименование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Русский язык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Математика профильного уровня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Физика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Химия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Информатика и ИКТ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b="1">
                          <a:effectLst/>
                        </a:rPr>
                        <a:t>География</a:t>
                      </a:r>
                      <a:endParaRPr lang="ru-RU" sz="500">
                        <a:effectLst/>
                      </a:endParaRP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62596284"/>
                  </a:ext>
                </a:extLst>
              </a:tr>
              <a:tr h="175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05.05.01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Метеорология специального назначения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37*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434027"/>
                  </a:ext>
                </a:extLst>
              </a:tr>
              <a:tr h="175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05.05.02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Военная картография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37*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8630609"/>
                  </a:ext>
                </a:extLst>
              </a:tr>
              <a:tr h="2456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09.05.01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Применение и эксплуатация автоматизированных систем специального назначения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9649539"/>
                  </a:ext>
                </a:extLst>
              </a:tr>
              <a:tr h="175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10.05.01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Компьютерная безопасность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62*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2238767"/>
                  </a:ext>
                </a:extLst>
              </a:tr>
              <a:tr h="2456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5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10.05.04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Информационно-аналитические системы безопасности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62*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5152601"/>
                  </a:ext>
                </a:extLst>
              </a:tr>
              <a:tr h="175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11.05.01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Радиоэлектронные системы и комплексы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6310773"/>
                  </a:ext>
                </a:extLst>
              </a:tr>
              <a:tr h="175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11.05.02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2244164"/>
                  </a:ext>
                </a:extLst>
              </a:tr>
              <a:tr h="2456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8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11.05.04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Инфокоммуникационные технологии и системы специальной связи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3040994"/>
                  </a:ext>
                </a:extLst>
              </a:tr>
              <a:tr h="315427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9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12.05.01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Электронные и оптико-электронные приборы и системы специального назначения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39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39*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674682"/>
                  </a:ext>
                </a:extLst>
              </a:tr>
              <a:tr h="2456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10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13.05.01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Тепло- и электрообеспечение специальных технических систем и объектов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39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2381967"/>
                  </a:ext>
                </a:extLst>
              </a:tr>
              <a:tr h="175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16.05.01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Специальные системы жизнеобеспечения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39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45*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538544"/>
                  </a:ext>
                </a:extLst>
              </a:tr>
              <a:tr h="2456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12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24.05.01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Проектирование, производство и эксплуатация ракет и ракетно-космических комплексов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076344"/>
                  </a:ext>
                </a:extLst>
              </a:tr>
              <a:tr h="2456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13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24.05.04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Навигационно-баллистическое обеспечение применения космической техники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149324"/>
                  </a:ext>
                </a:extLst>
              </a:tr>
              <a:tr h="175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14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24.05.06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Системы управления летательными аппаратами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8609669"/>
                  </a:ext>
                </a:extLst>
              </a:tr>
              <a:tr h="175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15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27.05.01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Специальные организационно-технические системы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1410802"/>
                  </a:ext>
                </a:extLst>
              </a:tr>
              <a:tr h="175812"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16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27.05.02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500">
                          <a:effectLst/>
                        </a:rPr>
                        <a:t>Метрологическое обеспечение вооружения и военной техники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27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36*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>
                          <a:effectLst/>
                        </a:rPr>
                        <a:t>40*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500" dirty="0">
                          <a:effectLst/>
                        </a:rPr>
                        <a:t> </a:t>
                      </a:r>
                    </a:p>
                  </a:txBody>
                  <a:tcPr marL="18098" marR="18098" marT="18098" marB="18098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5317006"/>
                  </a:ext>
                </a:extLst>
              </a:tr>
            </a:tbl>
          </a:graphicData>
        </a:graphic>
      </p:graphicFrame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B5E0CB8A-D201-4352-B1BF-5DFAB28C9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0063" y="1469730"/>
            <a:ext cx="3501571" cy="183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4C582A5E-EB77-4E62-AE4C-271BE2E83CC5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708620238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24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CEB895C0-BD63-4EB3-ACFA-94ABF1C31140}"/>
              </a:ext>
            </a:extLst>
          </p:cNvPr>
          <p:cNvSpPr txBox="1"/>
          <p:nvPr/>
        </p:nvSpPr>
        <p:spPr>
          <a:xfrm>
            <a:off x="1134805" y="94661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воздушно-космической обороны имени Маршала Советского Союза Г. К. Жукова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B17E19D5-8586-4937-A4C7-4A2500D553E0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3178BDA2-01AE-4D89-B91D-8E2CD1941F81}"/>
              </a:ext>
            </a:extLst>
          </p:cNvPr>
          <p:cNvSpPr txBox="1"/>
          <p:nvPr/>
        </p:nvSpPr>
        <p:spPr>
          <a:xfrm>
            <a:off x="130305" y="263463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3DCCC0FD-8C27-4B95-B2FC-C58C89508A2F}"/>
              </a:ext>
            </a:extLst>
          </p:cNvPr>
          <p:cNvSpPr txBox="1"/>
          <p:nvPr/>
        </p:nvSpPr>
        <p:spPr>
          <a:xfrm>
            <a:off x="130305" y="1188080"/>
            <a:ext cx="466252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Военные науки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воинскими частями и соединениями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техническим обеспечением войск(сил)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автоматизированных систем специального назначения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автоматизированных систем специального назначения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Специальные радиотехнические системы</a:t>
            </a:r>
            <a:endParaRPr lang="ru-RU" sz="1100" dirty="0"/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4D8C881E-184B-4DEF-9B74-234907010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400" y="1657667"/>
            <a:ext cx="3606800" cy="2028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EA28C851-FD55-41A3-A9A9-437BEE227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7501632"/>
              </p:ext>
            </p:extLst>
          </p:nvPr>
        </p:nvGraphicFramePr>
        <p:xfrm>
          <a:off x="-1516922" y="4606026"/>
          <a:ext cx="8248282" cy="2049032"/>
        </p:xfrm>
        <a:graphic>
          <a:graphicData uri="http://schemas.openxmlformats.org/drawingml/2006/table">
            <a:tbl>
              <a:tblPr/>
              <a:tblGrid>
                <a:gridCol w="653000">
                  <a:extLst>
                    <a:ext uri="{9D8B030D-6E8A-4147-A177-3AD203B41FA5}">
                      <a16:colId xmlns:a16="http://schemas.microsoft.com/office/drawing/2014/main" val="2141070454"/>
                    </a:ext>
                  </a:extLst>
                </a:gridCol>
                <a:gridCol w="2203863">
                  <a:extLst>
                    <a:ext uri="{9D8B030D-6E8A-4147-A177-3AD203B41FA5}">
                      <a16:colId xmlns:a16="http://schemas.microsoft.com/office/drawing/2014/main" val="3056978346"/>
                    </a:ext>
                  </a:extLst>
                </a:gridCol>
                <a:gridCol w="2203863">
                  <a:extLst>
                    <a:ext uri="{9D8B030D-6E8A-4147-A177-3AD203B41FA5}">
                      <a16:colId xmlns:a16="http://schemas.microsoft.com/office/drawing/2014/main" val="1686147315"/>
                    </a:ext>
                  </a:extLst>
                </a:gridCol>
                <a:gridCol w="695773">
                  <a:extLst>
                    <a:ext uri="{9D8B030D-6E8A-4147-A177-3AD203B41FA5}">
                      <a16:colId xmlns:a16="http://schemas.microsoft.com/office/drawing/2014/main" val="2265067222"/>
                    </a:ext>
                  </a:extLst>
                </a:gridCol>
                <a:gridCol w="604562">
                  <a:extLst>
                    <a:ext uri="{9D8B030D-6E8A-4147-A177-3AD203B41FA5}">
                      <a16:colId xmlns:a16="http://schemas.microsoft.com/office/drawing/2014/main" val="1149522141"/>
                    </a:ext>
                  </a:extLst>
                </a:gridCol>
                <a:gridCol w="483745">
                  <a:extLst>
                    <a:ext uri="{9D8B030D-6E8A-4147-A177-3AD203B41FA5}">
                      <a16:colId xmlns:a16="http://schemas.microsoft.com/office/drawing/2014/main" val="1846945580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3265617290"/>
                    </a:ext>
                  </a:extLst>
                </a:gridCol>
                <a:gridCol w="698626">
                  <a:extLst>
                    <a:ext uri="{9D8B030D-6E8A-4147-A177-3AD203B41FA5}">
                      <a16:colId xmlns:a16="http://schemas.microsoft.com/office/drawing/2014/main" val="2954365146"/>
                    </a:ext>
                  </a:extLst>
                </a:gridCol>
              </a:tblGrid>
              <a:tr h="43652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№ п/п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Специальность подготовки в соответствии</a:t>
                      </a:r>
                    </a:p>
                    <a:p>
                      <a:pPr algn="ctr" fontAlgn="t"/>
                      <a:r>
                        <a:rPr lang="ru-RU" sz="900">
                          <a:effectLst/>
                        </a:rPr>
                        <a:t>с федеральным государственным образовательным стандартом высшего образования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Наименование общеобразовательного предмета</a:t>
                      </a:r>
                    </a:p>
                    <a:p>
                      <a:pPr algn="ctr" fontAlgn="t"/>
                      <a:r>
                        <a:rPr lang="ru-RU" sz="900">
                          <a:effectLst/>
                        </a:rPr>
                        <a:t>и установленное значение минимального количества баллов</a:t>
                      </a:r>
                    </a:p>
                    <a:p>
                      <a:pPr algn="ctr" fontAlgn="t"/>
                      <a:r>
                        <a:rPr lang="ru-RU" sz="900">
                          <a:effectLst/>
                        </a:rPr>
                        <a:t>единого государственного экзамена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0652259"/>
                  </a:ext>
                </a:extLst>
              </a:tr>
              <a:tr h="97632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dirty="0">
                          <a:effectLst/>
                        </a:rPr>
                        <a:t>Код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Наименование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Русский язык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Математика (профильная)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dirty="0">
                          <a:effectLst/>
                        </a:rPr>
                        <a:t>Физика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Информатика</a:t>
                      </a:r>
                      <a:br>
                        <a:rPr lang="ru-RU" sz="900">
                          <a:effectLst/>
                        </a:rPr>
                      </a:br>
                      <a:r>
                        <a:rPr lang="ru-RU" sz="900">
                          <a:effectLst/>
                        </a:rPr>
                        <a:t>и информационно-коммуникационные технологии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Иностранный язык (английский, французский, немецкий, испанский)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327455"/>
                  </a:ext>
                </a:extLst>
              </a:tr>
              <a:tr h="43652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1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09.05.01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Применение и эксплуатация автоматизированных систем специального назначения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36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27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36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22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59794787"/>
                  </a:ext>
                </a:extLst>
              </a:tr>
              <a:tr h="166628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2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11.05.02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36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27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36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dirty="0">
                          <a:effectLst/>
                        </a:rPr>
                        <a:t>22</a:t>
                      </a:r>
                    </a:p>
                  </a:txBody>
                  <a:tcPr marL="16099" marR="16099" marT="16099" marB="16099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773238"/>
                  </a:ext>
                </a:extLst>
              </a:tr>
            </a:tbl>
          </a:graphicData>
        </a:graphic>
      </p:graphicFrame>
      <p:sp>
        <p:nvSpPr>
          <p:cNvPr id="3" name="Rectangle 3">
            <a:extLst>
              <a:ext uri="{FF2B5EF4-FFF2-40B4-BE49-F238E27FC236}">
                <a16:creationId xmlns:a16="http://schemas.microsoft.com/office/drawing/2014/main" id="{924E8F2A-741E-42EC-B095-D89555F48A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1674" y="1502460"/>
            <a:ext cx="228122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6BC8F7E8-FD5C-417A-9516-82B810B4FA4D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B845B815-C23C-4038-AE0F-F4FA8AB5ED43}"/>
              </a:ext>
            </a:extLst>
          </p:cNvPr>
          <p:cNvSpPr txBox="1"/>
          <p:nvPr/>
        </p:nvSpPr>
        <p:spPr>
          <a:xfrm>
            <a:off x="130305" y="3279063"/>
            <a:ext cx="541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cs typeface="Arial" panose="020B0604020202020204" pitchFamily="34" charset="0"/>
              </a:rPr>
              <a:t>Особые условия поступления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плавание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0AD01F7C-1540-410A-9813-05DD4FDB572D}"/>
              </a:ext>
            </a:extLst>
          </p:cNvPr>
          <p:cNvSpPr txBox="1"/>
          <p:nvPr/>
        </p:nvSpPr>
        <p:spPr>
          <a:xfrm>
            <a:off x="281809" y="2999779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1916188894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25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760C452A-CFAE-49A6-B856-ED94B4E75BA8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Краснодарское высшее военное авиационное училище лётчиков имени Героя Советского Союза А. К. Серова 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6ADA0CCE-51AE-4E62-B9B1-642D4E03D2CF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D4E38A4E-F9FA-4FB0-AD88-DE8066273BAF}"/>
              </a:ext>
            </a:extLst>
          </p:cNvPr>
          <p:cNvSpPr txBox="1"/>
          <p:nvPr/>
        </p:nvSpPr>
        <p:spPr>
          <a:xfrm>
            <a:off x="130305" y="263463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FA012738-E928-4EAC-B412-767ED7F2C915}"/>
              </a:ext>
            </a:extLst>
          </p:cNvPr>
          <p:cNvSpPr txBox="1"/>
          <p:nvPr/>
        </p:nvSpPr>
        <p:spPr>
          <a:xfrm>
            <a:off x="130305" y="1188080"/>
            <a:ext cx="46625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Летная эксплуатация и применение авиационных комплексов</a:t>
            </a:r>
            <a:endParaRPr lang="ru-RU" sz="11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E2EE729-0296-4323-BBC8-AD4672A01C6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4617" y="1151120"/>
            <a:ext cx="3907598" cy="2213648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DB1F22E3-6C51-48F4-9EAE-C83F9F28F1A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252651"/>
              </p:ext>
            </p:extLst>
          </p:nvPr>
        </p:nvGraphicFramePr>
        <p:xfrm>
          <a:off x="-2363932" y="5031679"/>
          <a:ext cx="7886700" cy="1681113"/>
        </p:xfrm>
        <a:graphic>
          <a:graphicData uri="http://schemas.openxmlformats.org/drawingml/2006/table">
            <a:tbl>
              <a:tblPr/>
              <a:tblGrid>
                <a:gridCol w="1096951">
                  <a:extLst>
                    <a:ext uri="{9D8B030D-6E8A-4147-A177-3AD203B41FA5}">
                      <a16:colId xmlns:a16="http://schemas.microsoft.com/office/drawing/2014/main" val="1597919532"/>
                    </a:ext>
                  </a:extLst>
                </a:gridCol>
                <a:gridCol w="2855855">
                  <a:extLst>
                    <a:ext uri="{9D8B030D-6E8A-4147-A177-3AD203B41FA5}">
                      <a16:colId xmlns:a16="http://schemas.microsoft.com/office/drawing/2014/main" val="1013193083"/>
                    </a:ext>
                  </a:extLst>
                </a:gridCol>
                <a:gridCol w="1134777">
                  <a:extLst>
                    <a:ext uri="{9D8B030D-6E8A-4147-A177-3AD203B41FA5}">
                      <a16:colId xmlns:a16="http://schemas.microsoft.com/office/drawing/2014/main" val="2678964606"/>
                    </a:ext>
                  </a:extLst>
                </a:gridCol>
                <a:gridCol w="1777818">
                  <a:extLst>
                    <a:ext uri="{9D8B030D-6E8A-4147-A177-3AD203B41FA5}">
                      <a16:colId xmlns:a16="http://schemas.microsoft.com/office/drawing/2014/main" val="1460126043"/>
                    </a:ext>
                  </a:extLst>
                </a:gridCol>
                <a:gridCol w="1021299">
                  <a:extLst>
                    <a:ext uri="{9D8B030D-6E8A-4147-A177-3AD203B41FA5}">
                      <a16:colId xmlns:a16="http://schemas.microsoft.com/office/drawing/2014/main" val="631482470"/>
                    </a:ext>
                  </a:extLst>
                </a:gridCol>
              </a:tblGrid>
              <a:tr h="698734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Специальность подготовки в соответствии с Федеральным государственным образовательным стандартом высшего образования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Наименование общеобразовательного предмета</a:t>
                      </a:r>
                      <a:b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и установленное значение минимального количества баллов ЕГЭ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5853981"/>
                  </a:ext>
                </a:extLst>
              </a:tr>
              <a:tr h="511944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Код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Наименование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Русский язык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Математика</a:t>
                      </a:r>
                      <a:br>
                        <a:rPr lang="ru-RU" sz="1200" b="0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профильного уровня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Физика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4376068"/>
                  </a:ext>
                </a:extLst>
              </a:tr>
              <a:tr h="47043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25.05.04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Летная эксплуатация и применение авиационных комплексов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269937"/>
                  </a:ext>
                </a:extLst>
              </a:tr>
            </a:tbl>
          </a:graphicData>
        </a:graphic>
      </p:graphicFrame>
      <p:sp>
        <p:nvSpPr>
          <p:cNvPr id="267" name="TextBox 266">
            <a:extLst>
              <a:ext uri="{FF2B5EF4-FFF2-40B4-BE49-F238E27FC236}">
                <a16:creationId xmlns:a16="http://schemas.microsoft.com/office/drawing/2014/main" id="{DCC8D352-5E6D-43A0-9576-CCEE95EECB90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6F0527D1-6A10-4B63-A17A-AA4DA8EAF6BA}"/>
              </a:ext>
            </a:extLst>
          </p:cNvPr>
          <p:cNvSpPr txBox="1"/>
          <p:nvPr/>
        </p:nvSpPr>
        <p:spPr>
          <a:xfrm>
            <a:off x="203832" y="2979074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4259681819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26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2058A2B2-C026-4482-B4E3-653C8E2F276B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Ярославское высшее военное училище противовоздушной обороны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B75DF6A7-3FE2-4E2E-AC0C-C7F15318ACFE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F96263B5-5A4D-4ADC-9FAD-34F162612D93}"/>
              </a:ext>
            </a:extLst>
          </p:cNvPr>
          <p:cNvSpPr txBox="1"/>
          <p:nvPr/>
        </p:nvSpPr>
        <p:spPr>
          <a:xfrm>
            <a:off x="130305" y="263463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87164BC3-80F4-4BFB-8B10-6AA8C2C6BE9B}"/>
              </a:ext>
            </a:extLst>
          </p:cNvPr>
          <p:cNvSpPr txBox="1"/>
          <p:nvPr/>
        </p:nvSpPr>
        <p:spPr>
          <a:xfrm>
            <a:off x="130305" y="1188080"/>
            <a:ext cx="46625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Специальные радиотехнические системы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автоматизированных систем специального назначения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Военные науки</a:t>
            </a:r>
            <a:endParaRPr lang="ru-RU" sz="1100" dirty="0"/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31568818-3AF0-4328-B492-0FCD314A0B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1731"/>
          <a:stretch/>
        </p:blipFill>
        <p:spPr bwMode="auto">
          <a:xfrm>
            <a:off x="5004042" y="1243932"/>
            <a:ext cx="3768873" cy="2235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BAB54AB-F5A5-40BF-9EA9-5DF1AE85A3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3736301"/>
              </p:ext>
            </p:extLst>
          </p:nvPr>
        </p:nvGraphicFramePr>
        <p:xfrm>
          <a:off x="-1375642" y="3626564"/>
          <a:ext cx="7451999" cy="2947736"/>
        </p:xfrm>
        <a:graphic>
          <a:graphicData uri="http://schemas.openxmlformats.org/drawingml/2006/table">
            <a:tbl>
              <a:tblPr/>
              <a:tblGrid>
                <a:gridCol w="739919">
                  <a:extLst>
                    <a:ext uri="{9D8B030D-6E8A-4147-A177-3AD203B41FA5}">
                      <a16:colId xmlns:a16="http://schemas.microsoft.com/office/drawing/2014/main" val="3259068383"/>
                    </a:ext>
                  </a:extLst>
                </a:gridCol>
                <a:gridCol w="1391747">
                  <a:extLst>
                    <a:ext uri="{9D8B030D-6E8A-4147-A177-3AD203B41FA5}">
                      <a16:colId xmlns:a16="http://schemas.microsoft.com/office/drawing/2014/main" val="118472004"/>
                    </a:ext>
                  </a:extLst>
                </a:gridCol>
                <a:gridCol w="1391747">
                  <a:extLst>
                    <a:ext uri="{9D8B030D-6E8A-4147-A177-3AD203B41FA5}">
                      <a16:colId xmlns:a16="http://schemas.microsoft.com/office/drawing/2014/main" val="2976545610"/>
                    </a:ext>
                  </a:extLst>
                </a:gridCol>
                <a:gridCol w="933699">
                  <a:extLst>
                    <a:ext uri="{9D8B030D-6E8A-4147-A177-3AD203B41FA5}">
                      <a16:colId xmlns:a16="http://schemas.microsoft.com/office/drawing/2014/main" val="2984792453"/>
                    </a:ext>
                  </a:extLst>
                </a:gridCol>
                <a:gridCol w="933699">
                  <a:extLst>
                    <a:ext uri="{9D8B030D-6E8A-4147-A177-3AD203B41FA5}">
                      <a16:colId xmlns:a16="http://schemas.microsoft.com/office/drawing/2014/main" val="2541271366"/>
                    </a:ext>
                  </a:extLst>
                </a:gridCol>
                <a:gridCol w="1030594">
                  <a:extLst>
                    <a:ext uri="{9D8B030D-6E8A-4147-A177-3AD203B41FA5}">
                      <a16:colId xmlns:a16="http://schemas.microsoft.com/office/drawing/2014/main" val="2412470356"/>
                    </a:ext>
                  </a:extLst>
                </a:gridCol>
                <a:gridCol w="1030594">
                  <a:extLst>
                    <a:ext uri="{9D8B030D-6E8A-4147-A177-3AD203B41FA5}">
                      <a16:colId xmlns:a16="http://schemas.microsoft.com/office/drawing/2014/main" val="637108172"/>
                    </a:ext>
                  </a:extLst>
                </a:gridCol>
              </a:tblGrid>
              <a:tr h="435034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№ п/п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Специальность подготовки в соответствии с ФГОС ВО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Наименование общеобразовательного предмета и значение минимального количества баллов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9184491"/>
                  </a:ext>
                </a:extLst>
              </a:tr>
              <a:tr h="60701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Код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Наименование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Русский язык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Математика (профильный уровень)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Физика*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Информатика*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8670524"/>
                  </a:ext>
                </a:extLst>
              </a:tr>
              <a:tr h="60701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11.05.02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40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2105129"/>
                  </a:ext>
                </a:extLst>
              </a:tr>
              <a:tr h="112294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09.05.01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Применение и эксплуатация автоматизированных систем специального назначения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40</a:t>
                      </a:r>
                    </a:p>
                  </a:txBody>
                  <a:tcPr marL="48427" marR="48427" marT="48427" marB="48427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1201622"/>
                  </a:ext>
                </a:extLst>
              </a:tr>
            </a:tbl>
          </a:graphicData>
        </a:graphic>
      </p:graphicFrame>
      <p:sp>
        <p:nvSpPr>
          <p:cNvPr id="267" name="TextBox 266">
            <a:extLst>
              <a:ext uri="{FF2B5EF4-FFF2-40B4-BE49-F238E27FC236}">
                <a16:creationId xmlns:a16="http://schemas.microsoft.com/office/drawing/2014/main" id="{DF97CC43-807E-45D1-946A-C0010E554DCF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EC57B596-A117-4E63-BC6B-8E104C71F884}"/>
              </a:ext>
            </a:extLst>
          </p:cNvPr>
          <p:cNvSpPr txBox="1"/>
          <p:nvPr/>
        </p:nvSpPr>
        <p:spPr>
          <a:xfrm>
            <a:off x="213433" y="2969826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2677317110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27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736E4358-9E93-4C99-A760-DD041C704C31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Военно-морская академия имени Адмирала Флота Советского Союза Н. Г. Кузнецова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178CACD0-19D9-4611-9330-0E96DF8B7BAF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F8AF2AF3-F570-4821-9B2C-E8FA91BE2EE7}"/>
              </a:ext>
            </a:extLst>
          </p:cNvPr>
          <p:cNvSpPr txBox="1"/>
          <p:nvPr/>
        </p:nvSpPr>
        <p:spPr>
          <a:xfrm>
            <a:off x="34837" y="4257582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09E59A5A-8F6F-4BFD-87AE-189CD39389D8}"/>
              </a:ext>
            </a:extLst>
          </p:cNvPr>
          <p:cNvSpPr txBox="1"/>
          <p:nvPr/>
        </p:nvSpPr>
        <p:spPr>
          <a:xfrm>
            <a:off x="130305" y="1188080"/>
            <a:ext cx="4662529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автоматизированных систем специального назначения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Радиоэлектронные системы и комплексы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Строительство, ремонт и поисково-спасательное обеспечение надводных кораблей и подводных лодок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технических систем надводных кораблей и подводных лодок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судовых энергетических установок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судового электрооборудования и средств автоматики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Радиационная,  химическая и биологическая защита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Военно-политическая работа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воинскими частями и соединениями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боевым обеспечением войск (сил)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техническим обеспечением войск (сил)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производством и развитием вооружения и военной техники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использованием атомной энергии и обеспечением ядерной безопасности в области ядерных установок военного назначения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Военные науки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endParaRPr lang="ru-RU" sz="1100" dirty="0"/>
          </a:p>
        </p:txBody>
      </p:sp>
      <p:pic>
        <p:nvPicPr>
          <p:cNvPr id="8194" name="Picture 2" descr="Picture background">
            <a:extLst>
              <a:ext uri="{FF2B5EF4-FFF2-40B4-BE49-F238E27FC236}">
                <a16:creationId xmlns:a16="http://schemas.microsoft.com/office/drawing/2014/main" id="{11E889A7-F067-4E84-B6B6-F5A940B7C4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459" y="1043435"/>
            <a:ext cx="4054764" cy="248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8ED1366F-7BCC-4675-8A16-1E669F8D4334}"/>
              </a:ext>
            </a:extLst>
          </p:cNvPr>
          <p:cNvSpPr txBox="1"/>
          <p:nvPr/>
        </p:nvSpPr>
        <p:spPr>
          <a:xfrm>
            <a:off x="159406" y="4626640"/>
            <a:ext cx="4604326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000" b="0" i="0" dirty="0">
                <a:solidFill>
                  <a:srgbClr val="000000"/>
                </a:solidFill>
                <a:effectLst/>
              </a:rPr>
              <a:t>Сетевое и системное администрирование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Монтаж, техническое обслуживание и ремонт электронных приборов и устройств</a:t>
            </a:r>
            <a:endParaRPr lang="ru-RU" sz="10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судовых энергетических установок</a:t>
            </a:r>
          </a:p>
          <a:p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судового электрооборудования и средств автоматики</a:t>
            </a:r>
            <a:endParaRPr lang="ru-RU" sz="1000" dirty="0"/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66E5C5E1-ADCE-47B4-B3FA-1E865E0B25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4284680"/>
              </p:ext>
            </p:extLst>
          </p:nvPr>
        </p:nvGraphicFramePr>
        <p:xfrm>
          <a:off x="9239467" y="1730682"/>
          <a:ext cx="4513671" cy="4351339"/>
        </p:xfrm>
        <a:graphic>
          <a:graphicData uri="http://schemas.openxmlformats.org/drawingml/2006/table">
            <a:tbl>
              <a:tblPr/>
              <a:tblGrid>
                <a:gridCol w="327953">
                  <a:extLst>
                    <a:ext uri="{9D8B030D-6E8A-4147-A177-3AD203B41FA5}">
                      <a16:colId xmlns:a16="http://schemas.microsoft.com/office/drawing/2014/main" val="1507696880"/>
                    </a:ext>
                  </a:extLst>
                </a:gridCol>
                <a:gridCol w="1367910">
                  <a:extLst>
                    <a:ext uri="{9D8B030D-6E8A-4147-A177-3AD203B41FA5}">
                      <a16:colId xmlns:a16="http://schemas.microsoft.com/office/drawing/2014/main" val="130068303"/>
                    </a:ext>
                  </a:extLst>
                </a:gridCol>
                <a:gridCol w="1367910">
                  <a:extLst>
                    <a:ext uri="{9D8B030D-6E8A-4147-A177-3AD203B41FA5}">
                      <a16:colId xmlns:a16="http://schemas.microsoft.com/office/drawing/2014/main" val="4107385422"/>
                    </a:ext>
                  </a:extLst>
                </a:gridCol>
                <a:gridCol w="276171">
                  <a:extLst>
                    <a:ext uri="{9D8B030D-6E8A-4147-A177-3AD203B41FA5}">
                      <a16:colId xmlns:a16="http://schemas.microsoft.com/office/drawing/2014/main" val="125188718"/>
                    </a:ext>
                  </a:extLst>
                </a:gridCol>
                <a:gridCol w="276171">
                  <a:extLst>
                    <a:ext uri="{9D8B030D-6E8A-4147-A177-3AD203B41FA5}">
                      <a16:colId xmlns:a16="http://schemas.microsoft.com/office/drawing/2014/main" val="3673055261"/>
                    </a:ext>
                  </a:extLst>
                </a:gridCol>
                <a:gridCol w="202813">
                  <a:extLst>
                    <a:ext uri="{9D8B030D-6E8A-4147-A177-3AD203B41FA5}">
                      <a16:colId xmlns:a16="http://schemas.microsoft.com/office/drawing/2014/main" val="545313883"/>
                    </a:ext>
                  </a:extLst>
                </a:gridCol>
                <a:gridCol w="245965">
                  <a:extLst>
                    <a:ext uri="{9D8B030D-6E8A-4147-A177-3AD203B41FA5}">
                      <a16:colId xmlns:a16="http://schemas.microsoft.com/office/drawing/2014/main" val="2074918121"/>
                    </a:ext>
                  </a:extLst>
                </a:gridCol>
                <a:gridCol w="245965">
                  <a:extLst>
                    <a:ext uri="{9D8B030D-6E8A-4147-A177-3AD203B41FA5}">
                      <a16:colId xmlns:a16="http://schemas.microsoft.com/office/drawing/2014/main" val="1910428571"/>
                    </a:ext>
                  </a:extLst>
                </a:gridCol>
                <a:gridCol w="202813">
                  <a:extLst>
                    <a:ext uri="{9D8B030D-6E8A-4147-A177-3AD203B41FA5}">
                      <a16:colId xmlns:a16="http://schemas.microsoft.com/office/drawing/2014/main" val="891156489"/>
                    </a:ext>
                  </a:extLst>
                </a:gridCol>
              </a:tblGrid>
              <a:tr h="69684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п/п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Специальность подготовки в соответствии</a:t>
                      </a:r>
                      <a:endParaRPr lang="ru-RU" sz="700">
                        <a:effectLst/>
                      </a:endParaRPr>
                    </a:p>
                    <a:p>
                      <a:pPr algn="ctr" fontAlgn="t"/>
                      <a:r>
                        <a:rPr lang="ru-RU" sz="700" b="1">
                          <a:effectLst/>
                        </a:rPr>
                        <a:t>с федеральным государственным образовательным стандартом высшего образования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Наименование общеобразовательного предмета</a:t>
                      </a:r>
                      <a:endParaRPr lang="ru-RU" sz="700">
                        <a:effectLst/>
                      </a:endParaRPr>
                    </a:p>
                    <a:p>
                      <a:pPr algn="ctr" fontAlgn="t"/>
                      <a:r>
                        <a:rPr lang="ru-RU" sz="700" b="1">
                          <a:effectLst/>
                        </a:rPr>
                        <a:t>и установленное значение минимального количества баллов</a:t>
                      </a:r>
                      <a:endParaRPr lang="ru-RU" sz="700">
                        <a:effectLst/>
                      </a:endParaRPr>
                    </a:p>
                    <a:p>
                      <a:pPr algn="ctr" fontAlgn="t"/>
                      <a:r>
                        <a:rPr lang="ru-RU" sz="700" b="1">
                          <a:effectLst/>
                        </a:rPr>
                        <a:t>единого государственного экзамена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539090"/>
                  </a:ext>
                </a:extLst>
              </a:tr>
              <a:tr h="9106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Код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Наименование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Русский язык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Математика</a:t>
                      </a:r>
                      <a:endParaRPr lang="ru-RU" sz="700">
                        <a:effectLst/>
                      </a:endParaRPr>
                    </a:p>
                    <a:p>
                      <a:pPr algn="ctr" fontAlgn="t"/>
                      <a:r>
                        <a:rPr lang="ru-RU" sz="700" b="1">
                          <a:effectLst/>
                        </a:rPr>
                        <a:t>профильного уровня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Физика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Химия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История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Обществознание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0349180"/>
                  </a:ext>
                </a:extLst>
              </a:tr>
              <a:tr h="162334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Военный учебно-научный центр Военно-Морского Флота «Военно-морская академия» (г. Санкт-Петербург)</a:t>
                      </a:r>
                      <a:endParaRPr lang="ru-RU" sz="700">
                        <a:effectLst/>
                      </a:endParaRP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6784873"/>
                  </a:ext>
                </a:extLst>
              </a:tr>
              <a:tr h="376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1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09.05.01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Применение и эксплуатация автоматизированных систем специального назначения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0831105"/>
                  </a:ext>
                </a:extLst>
              </a:tr>
              <a:tr h="26923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11.05.01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Радиоэлектронные системы и комплексы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38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24089"/>
                  </a:ext>
                </a:extLst>
              </a:tr>
              <a:tr h="483042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26.05.03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Строительство, ремонт и поисково-спасательное обеспечение надводных кораблей и подводных лодок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38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172438"/>
                  </a:ext>
                </a:extLst>
              </a:tr>
              <a:tr h="376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26.05.04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Применение и эксплуатация технических систем надводных кораблей и подводных лодок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491608"/>
                  </a:ext>
                </a:extLst>
              </a:tr>
              <a:tr h="26923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5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26.05.06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Эксплуатация судовых энергетических установок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38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4257099"/>
                  </a:ext>
                </a:extLst>
              </a:tr>
              <a:tr h="376139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26.05.07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Эксплуатация судового электрооборудования и средств автоматики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38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23731362"/>
                  </a:ext>
                </a:extLst>
              </a:tr>
              <a:tr h="269237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7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56.05.02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Радиационная, химическая и биологическая защита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38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0434325"/>
                  </a:ext>
                </a:extLst>
              </a:tr>
              <a:tr h="162334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8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56.05.08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7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38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30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dirty="0">
                          <a:effectLst/>
                        </a:rPr>
                        <a:t>40</a:t>
                      </a:r>
                    </a:p>
                  </a:txBody>
                  <a:tcPr marL="27716" marR="27716" marT="27716" marB="2771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4521505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73FC8C7-7771-440A-B40A-CAF0C4062E9D}"/>
              </a:ext>
            </a:extLst>
          </p:cNvPr>
          <p:cNvSpPr txBox="1"/>
          <p:nvPr/>
        </p:nvSpPr>
        <p:spPr>
          <a:xfrm>
            <a:off x="10077476" y="1243932"/>
            <a:ext cx="162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ЕГЭ 2024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364AB21A-3A38-44C8-88D0-396FA3942716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1088544355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28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D47D07E-3D89-4E5A-8C1D-7CCE03B6EF74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Тихоокеанское высшее военно-морское училище имени С. О. Макарова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6BAAAEA2-4954-4D1B-BDF4-FB729034DC84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33F7D583-07BE-4391-9E5D-EB93B2114234}"/>
              </a:ext>
            </a:extLst>
          </p:cNvPr>
          <p:cNvSpPr txBox="1"/>
          <p:nvPr/>
        </p:nvSpPr>
        <p:spPr>
          <a:xfrm>
            <a:off x="24824" y="2207476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9300BBB3-B9EE-49DA-9805-2EF54DD51958}"/>
              </a:ext>
            </a:extLst>
          </p:cNvPr>
          <p:cNvSpPr txBox="1"/>
          <p:nvPr/>
        </p:nvSpPr>
        <p:spPr>
          <a:xfrm>
            <a:off x="130305" y="1188080"/>
            <a:ext cx="466252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Радиоэлектронные системы и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Комплексы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Инфокоммуникационные технологии и системы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специальной связи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технических систем надводных кораблей и подводных лодок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4A4127E2-6865-406E-AA9F-6BC0D5B20A6F}"/>
              </a:ext>
            </a:extLst>
          </p:cNvPr>
          <p:cNvSpPr txBox="1"/>
          <p:nvPr/>
        </p:nvSpPr>
        <p:spPr>
          <a:xfrm>
            <a:off x="149393" y="2576534"/>
            <a:ext cx="4604326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Техническая эксплуатация транспортного радиоэлектронного оборудования (по видам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транспорта)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Системы радиосвязи, мобильной связи и телерадиовещания</a:t>
            </a:r>
            <a:endParaRPr lang="ru-RU" sz="10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Техническая эксплуатация летательных аппаратов и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двигателей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Техническая эксплуатация электрифицированных и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пилотажно-навигационных комплексов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судового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электрооборудования и средств автоматики</a:t>
            </a:r>
          </a:p>
          <a:p>
            <a:pPr algn="l"/>
            <a:endParaRPr lang="ru-RU" sz="1000" b="0" i="0" dirty="0">
              <a:solidFill>
                <a:srgbClr val="000000"/>
              </a:solidFill>
              <a:effectLst/>
              <a:latin typeface="PFAgoraSansPro"/>
            </a:endParaRPr>
          </a:p>
          <a:p>
            <a:pPr algn="l"/>
            <a:endParaRPr lang="ru-RU" sz="1000" b="0" i="0" dirty="0">
              <a:solidFill>
                <a:srgbClr val="000000"/>
              </a:solidFill>
              <a:effectLst/>
              <a:latin typeface="PFAgoraSansPro"/>
            </a:endParaRPr>
          </a:p>
        </p:txBody>
      </p:sp>
      <p:pic>
        <p:nvPicPr>
          <p:cNvPr id="9218" name="Picture 2" descr="Picture background">
            <a:extLst>
              <a:ext uri="{FF2B5EF4-FFF2-40B4-BE49-F238E27FC236}">
                <a16:creationId xmlns:a16="http://schemas.microsoft.com/office/drawing/2014/main" id="{F8611F3C-9DC5-41AF-98D4-B0B2C8B959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3442" y="1366825"/>
            <a:ext cx="3146521" cy="235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F3B58DE8-B0B1-44A7-B7AB-FEE8C58C4D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298797"/>
              </p:ext>
            </p:extLst>
          </p:nvPr>
        </p:nvGraphicFramePr>
        <p:xfrm>
          <a:off x="-1661967" y="4201690"/>
          <a:ext cx="7886698" cy="2578970"/>
        </p:xfrm>
        <a:graphic>
          <a:graphicData uri="http://schemas.openxmlformats.org/drawingml/2006/table">
            <a:tbl>
              <a:tblPr/>
              <a:tblGrid>
                <a:gridCol w="1030244">
                  <a:extLst>
                    <a:ext uri="{9D8B030D-6E8A-4147-A177-3AD203B41FA5}">
                      <a16:colId xmlns:a16="http://schemas.microsoft.com/office/drawing/2014/main" val="351617275"/>
                    </a:ext>
                  </a:extLst>
                </a:gridCol>
                <a:gridCol w="3197311">
                  <a:extLst>
                    <a:ext uri="{9D8B030D-6E8A-4147-A177-3AD203B41FA5}">
                      <a16:colId xmlns:a16="http://schemas.microsoft.com/office/drawing/2014/main" val="228236771"/>
                    </a:ext>
                  </a:extLst>
                </a:gridCol>
                <a:gridCol w="1048007">
                  <a:extLst>
                    <a:ext uri="{9D8B030D-6E8A-4147-A177-3AD203B41FA5}">
                      <a16:colId xmlns:a16="http://schemas.microsoft.com/office/drawing/2014/main" val="986467625"/>
                    </a:ext>
                  </a:extLst>
                </a:gridCol>
                <a:gridCol w="1651943">
                  <a:extLst>
                    <a:ext uri="{9D8B030D-6E8A-4147-A177-3AD203B41FA5}">
                      <a16:colId xmlns:a16="http://schemas.microsoft.com/office/drawing/2014/main" val="1665548475"/>
                    </a:ext>
                  </a:extLst>
                </a:gridCol>
                <a:gridCol w="959193">
                  <a:extLst>
                    <a:ext uri="{9D8B030D-6E8A-4147-A177-3AD203B41FA5}">
                      <a16:colId xmlns:a16="http://schemas.microsoft.com/office/drawing/2014/main" val="4230255774"/>
                    </a:ext>
                  </a:extLst>
                </a:gridCol>
              </a:tblGrid>
              <a:tr h="642525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Специальность подготовки в соответствии</a:t>
                      </a:r>
                      <a:b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с Федеральным государственным образовательным стандартом высшего образования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Наименование общеобразовательного предмета</a:t>
                      </a:r>
                      <a:b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и установленное значение минимального количества баллов ЕГЭ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7229442"/>
                  </a:ext>
                </a:extLst>
              </a:tr>
              <a:tr h="471486"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Код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Наименование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Русский язык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Математика</a:t>
                      </a:r>
                      <a:br>
                        <a:rPr lang="ru-RU" sz="1200" b="0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профильного уровня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>
                          <a:solidFill>
                            <a:srgbClr val="044A74"/>
                          </a:solidFill>
                          <a:effectLst/>
                          <a:latin typeface="PFBulletinSansPro"/>
                        </a:rPr>
                        <a:t>Физика</a:t>
                      </a:r>
                      <a:endParaRPr lang="ru-RU" sz="1200" b="0">
                        <a:solidFill>
                          <a:srgbClr val="044A74"/>
                        </a:solidFill>
                        <a:effectLst/>
                        <a:latin typeface="PFBulletinSansPro"/>
                      </a:endParaRP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7598529"/>
                  </a:ext>
                </a:extLst>
              </a:tr>
              <a:tr h="60370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26.05.04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Применение и эксплуатация технических систем надводных кораблей и подводных лодок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6234206"/>
                  </a:ext>
                </a:extLst>
              </a:tr>
              <a:tr h="26162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11.05.01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Радиоэлектронные системы и комплексы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30374193"/>
                  </a:ext>
                </a:extLst>
              </a:tr>
              <a:tr h="4326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11.05.04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Инфокоммуникационные технологии и системы специальной связи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27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8549155"/>
                  </a:ext>
                </a:extLst>
              </a:tr>
            </a:tbl>
          </a:graphicData>
        </a:graphic>
      </p:graphicFrame>
      <p:sp>
        <p:nvSpPr>
          <p:cNvPr id="268" name="TextBox 267">
            <a:extLst>
              <a:ext uri="{FF2B5EF4-FFF2-40B4-BE49-F238E27FC236}">
                <a16:creationId xmlns:a16="http://schemas.microsoft.com/office/drawing/2014/main" id="{E4382792-4EA1-422E-80DC-ABA9496EA454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334AB8E1-588A-4941-AF38-AB18991389D0}"/>
              </a:ext>
            </a:extLst>
          </p:cNvPr>
          <p:cNvSpPr txBox="1"/>
          <p:nvPr/>
        </p:nvSpPr>
        <p:spPr>
          <a:xfrm>
            <a:off x="2690813" y="865909"/>
            <a:ext cx="541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cs typeface="Arial" panose="020B0604020202020204" pitchFamily="34" charset="0"/>
              </a:rPr>
              <a:t>Особые условия поступления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плавание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1644378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29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E57D128-A90B-4ACA-8656-35B7321B64B4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Черноморское высшее военно-морское училище имени П. С. Нахимова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BA16654D-C6A7-4BF2-8F79-4C2456CDE0F8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8C28380A-BDB3-43AA-98AE-FDB508ED2F09}"/>
              </a:ext>
            </a:extLst>
          </p:cNvPr>
          <p:cNvSpPr txBox="1"/>
          <p:nvPr/>
        </p:nvSpPr>
        <p:spPr>
          <a:xfrm>
            <a:off x="0" y="3611465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2F497E68-8983-442D-A15A-7140FF6D6A19}"/>
              </a:ext>
            </a:extLst>
          </p:cNvPr>
          <p:cNvSpPr txBox="1"/>
          <p:nvPr/>
        </p:nvSpPr>
        <p:spPr>
          <a:xfrm>
            <a:off x="130305" y="1188080"/>
            <a:ext cx="4662529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Техника и технологии кораблестроения и водного транспорта.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технических систем надводных кораблей и подводных лодок.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Строительство, ремонт и поисково-спасательное обеспечение надводных кораблей и подводных лодок.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Машиностроение.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Робототехника военного и специального назначения.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Информационная безопасность телекоммуникационных систем.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Радиоэлектронные системы и комплексы.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Радиотехника.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Радиотехника (на базе бакалавриата или специалитета).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Судовождение.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судовых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энергетических установок.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2E342667-3DEF-44CD-81DF-995C50081A69}"/>
              </a:ext>
            </a:extLst>
          </p:cNvPr>
          <p:cNvSpPr txBox="1"/>
          <p:nvPr/>
        </p:nvSpPr>
        <p:spPr>
          <a:xfrm>
            <a:off x="157120" y="3965146"/>
            <a:ext cx="46043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Техника и технологии кораблестроения и водного транспорта.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судового электрооборудования и средств автоматики.</a:t>
            </a:r>
            <a:endParaRPr lang="ru-RU" sz="10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Электроника, радиотехника и системы связи.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Монтаж, техническое обслуживание и ремонт электронных приборов и устройств.</a:t>
            </a:r>
            <a:endParaRPr lang="ru-RU" sz="10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судовых энергетических установок.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DB240D7-825C-4E95-A269-86F5FB1BC6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61891" y="1243932"/>
            <a:ext cx="3149600" cy="2099733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322D59A1-824D-4FE1-913F-FD6C34A7B9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6488062"/>
              </p:ext>
            </p:extLst>
          </p:nvPr>
        </p:nvGraphicFramePr>
        <p:xfrm>
          <a:off x="-2079630" y="4980809"/>
          <a:ext cx="7741521" cy="4279950"/>
        </p:xfrm>
        <a:graphic>
          <a:graphicData uri="http://schemas.openxmlformats.org/drawingml/2006/table">
            <a:tbl>
              <a:tblPr/>
              <a:tblGrid>
                <a:gridCol w="663309">
                  <a:extLst>
                    <a:ext uri="{9D8B030D-6E8A-4147-A177-3AD203B41FA5}">
                      <a16:colId xmlns:a16="http://schemas.microsoft.com/office/drawing/2014/main" val="2188387512"/>
                    </a:ext>
                  </a:extLst>
                </a:gridCol>
                <a:gridCol w="2766699">
                  <a:extLst>
                    <a:ext uri="{9D8B030D-6E8A-4147-A177-3AD203B41FA5}">
                      <a16:colId xmlns:a16="http://schemas.microsoft.com/office/drawing/2014/main" val="518081074"/>
                    </a:ext>
                  </a:extLst>
                </a:gridCol>
                <a:gridCol w="1391380">
                  <a:extLst>
                    <a:ext uri="{9D8B030D-6E8A-4147-A177-3AD203B41FA5}">
                      <a16:colId xmlns:a16="http://schemas.microsoft.com/office/drawing/2014/main" val="1555639229"/>
                    </a:ext>
                  </a:extLst>
                </a:gridCol>
                <a:gridCol w="1468582">
                  <a:extLst>
                    <a:ext uri="{9D8B030D-6E8A-4147-A177-3AD203B41FA5}">
                      <a16:colId xmlns:a16="http://schemas.microsoft.com/office/drawing/2014/main" val="514028081"/>
                    </a:ext>
                  </a:extLst>
                </a:gridCol>
                <a:gridCol w="1023891">
                  <a:extLst>
                    <a:ext uri="{9D8B030D-6E8A-4147-A177-3AD203B41FA5}">
                      <a16:colId xmlns:a16="http://schemas.microsoft.com/office/drawing/2014/main" val="3070473777"/>
                    </a:ext>
                  </a:extLst>
                </a:gridCol>
                <a:gridCol w="427660">
                  <a:extLst>
                    <a:ext uri="{9D8B030D-6E8A-4147-A177-3AD203B41FA5}">
                      <a16:colId xmlns:a16="http://schemas.microsoft.com/office/drawing/2014/main" val="360196075"/>
                    </a:ext>
                  </a:extLst>
                </a:gridCol>
              </a:tblGrid>
              <a:tr h="885099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№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п/п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 dirty="0">
                          <a:effectLst/>
                        </a:rPr>
                        <a:t>Специальность подготовки в соответствии</a:t>
                      </a:r>
                      <a:endParaRPr lang="ru-RU" sz="1100" dirty="0">
                        <a:effectLst/>
                      </a:endParaRPr>
                    </a:p>
                    <a:p>
                      <a:pPr algn="ctr" fontAlgn="t"/>
                      <a:r>
                        <a:rPr lang="ru-RU" sz="1100" b="1" dirty="0">
                          <a:effectLst/>
                        </a:rPr>
                        <a:t>с федеральным государственным образовательным стандартом высшего образования</a:t>
                      </a:r>
                      <a:endParaRPr lang="ru-RU" sz="1100" dirty="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Наименование общеобразовательного предмета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и установленное значение минимального количества баллов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единого государственного экзамена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4255942"/>
                  </a:ext>
                </a:extLst>
              </a:tr>
              <a:tr h="563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Код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Наименование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dirty="0">
                          <a:effectLst/>
                        </a:rPr>
                        <a:t>Русский язык</a:t>
                      </a:r>
                      <a:endParaRPr lang="ru-RU" sz="1100" dirty="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Математика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профильного уровня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Физика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382543"/>
                  </a:ext>
                </a:extLst>
              </a:tr>
              <a:tr h="72435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1</a:t>
                      </a: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15.05.02</a:t>
                      </a: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Робототехника военного и специального назначения</a:t>
                      </a: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27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651490"/>
                  </a:ext>
                </a:extLst>
              </a:tr>
              <a:tr h="104584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2</a:t>
                      </a: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26.05.03</a:t>
                      </a: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Строительство, ремонт и поисково-спасательное обеспечение надводных кораблей и подводных лодок</a:t>
                      </a: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27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9873076"/>
                  </a:ext>
                </a:extLst>
              </a:tr>
              <a:tr h="88509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3</a:t>
                      </a: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26.05.04</a:t>
                      </a: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Применение и эксплуатация технических систем надводных кораблей и подводных лодок</a:t>
                      </a: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27</a:t>
                      </a:r>
                      <a:endParaRPr lang="ru-RU" sz="110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dirty="0">
                          <a:effectLst/>
                        </a:rPr>
                        <a:t>36</a:t>
                      </a:r>
                      <a:endParaRPr lang="ru-RU" sz="1100" dirty="0">
                        <a:effectLst/>
                      </a:endParaRPr>
                    </a:p>
                  </a:txBody>
                  <a:tcPr marL="42423" marR="42423" marT="42423" marB="42423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5804822"/>
                  </a:ext>
                </a:extLst>
              </a:tr>
            </a:tbl>
          </a:graphicData>
        </a:graphic>
      </p:graphicFrame>
      <p:sp>
        <p:nvSpPr>
          <p:cNvPr id="268" name="TextBox 267">
            <a:extLst>
              <a:ext uri="{FF2B5EF4-FFF2-40B4-BE49-F238E27FC236}">
                <a16:creationId xmlns:a16="http://schemas.microsoft.com/office/drawing/2014/main" id="{A0FF08CF-E80B-4C20-B979-034DCB338757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1035582632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1B4FE2C2-AABB-48AD-9EF4-AF66FFF3406A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5915066D-83E3-453E-9AD1-5B66273DC915}"/>
              </a:ext>
            </a:extLst>
          </p:cNvPr>
          <p:cNvSpPr txBox="1"/>
          <p:nvPr/>
        </p:nvSpPr>
        <p:spPr>
          <a:xfrm>
            <a:off x="34837" y="188784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87C1D8FE-1365-48FD-8565-56D7FD1AB563}"/>
              </a:ext>
            </a:extLst>
          </p:cNvPr>
          <p:cNvSpPr txBox="1"/>
          <p:nvPr/>
        </p:nvSpPr>
        <p:spPr>
          <a:xfrm>
            <a:off x="0" y="1187573"/>
            <a:ext cx="97143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0" dirty="0">
                <a:solidFill>
                  <a:srgbClr val="000000"/>
                </a:solidFill>
                <a:effectLst/>
              </a:rPr>
              <a:t>- управление информационной безопасностью органов управления </a:t>
            </a:r>
          </a:p>
          <a:p>
            <a:r>
              <a:rPr lang="ru-RU" sz="1100" i="0" dirty="0">
                <a:solidFill>
                  <a:srgbClr val="000000"/>
                </a:solidFill>
                <a:effectLst/>
              </a:rPr>
              <a:t>систем и комплексов военного назначения</a:t>
            </a:r>
          </a:p>
          <a:p>
            <a:r>
              <a:rPr lang="ru-RU" sz="1100" dirty="0"/>
              <a:t>- защита информации на объектах информатизации военного назначения</a:t>
            </a:r>
          </a:p>
          <a:p>
            <a:r>
              <a:rPr lang="ru-RU" sz="1100" dirty="0"/>
              <a:t>- информационная безопасность автоматизированных систем*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C3AF550D-3284-474B-965E-4654232736A5}"/>
              </a:ext>
            </a:extLst>
          </p:cNvPr>
          <p:cNvSpPr txBox="1"/>
          <p:nvPr/>
        </p:nvSpPr>
        <p:spPr>
          <a:xfrm>
            <a:off x="9675" y="2195405"/>
            <a:ext cx="387003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- информационные системы и программирование</a:t>
            </a:r>
          </a:p>
          <a:p>
            <a:r>
              <a:rPr lang="ru-RU" sz="1100" dirty="0"/>
              <a:t>- обеспечение информационной безопасности автоматизированных систем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241B8D75-C2B4-4505-B9B5-C8B26398DB53}"/>
              </a:ext>
            </a:extLst>
          </p:cNvPr>
          <p:cNvSpPr txBox="1"/>
          <p:nvPr/>
        </p:nvSpPr>
        <p:spPr>
          <a:xfrm>
            <a:off x="6888479" y="4185920"/>
            <a:ext cx="209840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</a:t>
            </a:r>
          </a:p>
          <a:p>
            <a:r>
              <a:rPr lang="ru-RU" dirty="0"/>
              <a:t>Подано заявлений</a:t>
            </a:r>
          </a:p>
          <a:p>
            <a:r>
              <a:rPr lang="ru-RU" dirty="0"/>
              <a:t>Отобрано</a:t>
            </a:r>
          </a:p>
          <a:p>
            <a:r>
              <a:rPr lang="ru-RU" dirty="0"/>
              <a:t>Направлено ЛЧ</a:t>
            </a:r>
          </a:p>
          <a:p>
            <a:r>
              <a:rPr lang="ru-RU" dirty="0"/>
              <a:t>Поступило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36EFF713-B4A1-4F42-8884-88C17F70D94F}"/>
              </a:ext>
            </a:extLst>
          </p:cNvPr>
          <p:cNvSpPr txBox="1"/>
          <p:nvPr/>
        </p:nvSpPr>
        <p:spPr>
          <a:xfrm>
            <a:off x="1157429" y="99515"/>
            <a:ext cx="70881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Краснодарское высшее военное училище имени генерала армии С. М. Штеменко</a:t>
            </a: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4FB3D6C4-63FE-4A8B-A320-1A449C4A0E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4662" y="1009604"/>
            <a:ext cx="3992218" cy="2495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545F320F-AD4A-4C8B-BE87-67D251CE2D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6377596"/>
              </p:ext>
            </p:extLst>
          </p:nvPr>
        </p:nvGraphicFramePr>
        <p:xfrm>
          <a:off x="34837" y="3939272"/>
          <a:ext cx="6804000" cy="2246060"/>
        </p:xfrm>
        <a:graphic>
          <a:graphicData uri="http://schemas.openxmlformats.org/drawingml/2006/table">
            <a:tbl>
              <a:tblPr/>
              <a:tblGrid>
                <a:gridCol w="2405120">
                  <a:extLst>
                    <a:ext uri="{9D8B030D-6E8A-4147-A177-3AD203B41FA5}">
                      <a16:colId xmlns:a16="http://schemas.microsoft.com/office/drawing/2014/main" val="713180651"/>
                    </a:ext>
                  </a:extLst>
                </a:gridCol>
                <a:gridCol w="1595491">
                  <a:extLst>
                    <a:ext uri="{9D8B030D-6E8A-4147-A177-3AD203B41FA5}">
                      <a16:colId xmlns:a16="http://schemas.microsoft.com/office/drawing/2014/main" val="3078434744"/>
                    </a:ext>
                  </a:extLst>
                </a:gridCol>
                <a:gridCol w="1653229">
                  <a:extLst>
                    <a:ext uri="{9D8B030D-6E8A-4147-A177-3AD203B41FA5}">
                      <a16:colId xmlns:a16="http://schemas.microsoft.com/office/drawing/2014/main" val="1199697013"/>
                    </a:ext>
                  </a:extLst>
                </a:gridCol>
                <a:gridCol w="1150160">
                  <a:extLst>
                    <a:ext uri="{9D8B030D-6E8A-4147-A177-3AD203B41FA5}">
                      <a16:colId xmlns:a16="http://schemas.microsoft.com/office/drawing/2014/main" val="2124205171"/>
                    </a:ext>
                  </a:extLst>
                </a:gridCol>
              </a:tblGrid>
              <a:tr h="809479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Код специальности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Наименование специальности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dirty="0">
                          <a:effectLst/>
                        </a:rPr>
                        <a:t>Наименование общеобразовательных предметов и дополнительных вступительных испытаний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Минимальное количество баллов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709566"/>
                  </a:ext>
                </a:extLst>
              </a:tr>
              <a:tr h="204276">
                <a:tc rowSpan="4"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56.05.06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Защита информации на объектах информатизации военного назначения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Русский язык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45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91991596"/>
                  </a:ext>
                </a:extLst>
              </a:tr>
              <a:tr h="3558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Математика профильного уровня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39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330375"/>
                  </a:ext>
                </a:extLst>
              </a:tr>
              <a:tr h="20427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Физика / Информатика</a:t>
                      </a:r>
                      <a:r>
                        <a:rPr lang="ru-RU" sz="1000" baseline="30000">
                          <a:effectLst/>
                        </a:rPr>
                        <a:t>*</a:t>
                      </a:r>
                      <a:endParaRPr lang="ru-RU" sz="1000">
                        <a:effectLst/>
                      </a:endParaRP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39 / 40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5052891"/>
                  </a:ext>
                </a:extLst>
              </a:tr>
              <a:tr h="65810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Дополнительное вступительное испытание профессиональной направленности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dirty="0">
                          <a:effectLst/>
                        </a:rPr>
                        <a:t>60</a:t>
                      </a:r>
                    </a:p>
                  </a:txBody>
                  <a:tcPr marL="26486" marR="26486" marT="26486" marB="2648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57069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2900436"/>
      </p:ext>
    </p:ext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30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6FAC5AAB-0CAA-4814-8F50-45EDBF5BE923}"/>
              </a:ext>
            </a:extLst>
          </p:cNvPr>
          <p:cNvSpPr txBox="1"/>
          <p:nvPr/>
        </p:nvSpPr>
        <p:spPr>
          <a:xfrm>
            <a:off x="1134805" y="99515"/>
            <a:ext cx="68743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Ракетных войск стратегического назначения имени Петра Великого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0BC534A8-A21C-4E45-BD82-A60F80038F51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3B831170-F2EF-40E8-A307-3C363A2F99DB}"/>
              </a:ext>
            </a:extLst>
          </p:cNvPr>
          <p:cNvSpPr txBox="1"/>
          <p:nvPr/>
        </p:nvSpPr>
        <p:spPr>
          <a:xfrm>
            <a:off x="-530" y="4508791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2898EADF-1436-4CA4-886C-B3468D0ED46F}"/>
              </a:ext>
            </a:extLst>
          </p:cNvPr>
          <p:cNvSpPr txBox="1"/>
          <p:nvPr/>
        </p:nvSpPr>
        <p:spPr>
          <a:xfrm>
            <a:off x="130305" y="1188080"/>
            <a:ext cx="4662529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автоматизированных систем специального назначения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средств и систем специального мониторинга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Тепло- и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PFAgoraSansPro"/>
              </a:rPr>
              <a:t>электрообеспечение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 специальных технических систем и объектов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Электроника и автоматика физических установок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Проектирование, производство и эксплуатация ракет и ракетно-космических комплексов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Испытание летательных аппаратов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Навигационно-баллистическое обеспечение применения космической техники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Системы управления летательными  аппаратами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Робототехника военного и специального назначения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Военно-политическая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воинскими частями и соединениями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техническим обеспечением войск (сил)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информационной безопасностью органов управления систем и комплексов военного назначения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Военные науки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3F90BCBD-7E7A-4B55-B484-C30B0357CE95}"/>
              </a:ext>
            </a:extLst>
          </p:cNvPr>
          <p:cNvSpPr txBox="1"/>
          <p:nvPr/>
        </p:nvSpPr>
        <p:spPr>
          <a:xfrm>
            <a:off x="130305" y="4803958"/>
            <a:ext cx="46043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Техника и технологии кораблестроения и водного транспорта.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судового электрооборудования и средств автоматики.</a:t>
            </a:r>
            <a:endParaRPr lang="ru-RU" sz="10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Электроника, радиотехника и системы связи.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Монтаж, техническое обслуживание и ремонт электронных приборов и устройств.</a:t>
            </a:r>
            <a:endParaRPr lang="ru-RU" sz="10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судовых энергетических установок.</a:t>
            </a:r>
          </a:p>
        </p:txBody>
      </p:sp>
      <p:pic>
        <p:nvPicPr>
          <p:cNvPr id="2050" name="Picture 2" descr="Picture background">
            <a:extLst>
              <a:ext uri="{FF2B5EF4-FFF2-40B4-BE49-F238E27FC236}">
                <a16:creationId xmlns:a16="http://schemas.microsoft.com/office/drawing/2014/main" id="{F5F98481-B042-4075-8C73-C04943641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78" y="1475016"/>
            <a:ext cx="3776677" cy="18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8E68E0A-EF65-469E-BB2D-F6CC2DADA2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7599929"/>
              </p:ext>
            </p:extLst>
          </p:nvPr>
        </p:nvGraphicFramePr>
        <p:xfrm>
          <a:off x="9239467" y="666828"/>
          <a:ext cx="5904001" cy="5634146"/>
        </p:xfrm>
        <a:graphic>
          <a:graphicData uri="http://schemas.openxmlformats.org/drawingml/2006/table">
            <a:tbl>
              <a:tblPr/>
              <a:tblGrid>
                <a:gridCol w="439657">
                  <a:extLst>
                    <a:ext uri="{9D8B030D-6E8A-4147-A177-3AD203B41FA5}">
                      <a16:colId xmlns:a16="http://schemas.microsoft.com/office/drawing/2014/main" val="1880074739"/>
                    </a:ext>
                  </a:extLst>
                </a:gridCol>
                <a:gridCol w="1771191">
                  <a:extLst>
                    <a:ext uri="{9D8B030D-6E8A-4147-A177-3AD203B41FA5}">
                      <a16:colId xmlns:a16="http://schemas.microsoft.com/office/drawing/2014/main" val="1496331545"/>
                    </a:ext>
                  </a:extLst>
                </a:gridCol>
                <a:gridCol w="1771191">
                  <a:extLst>
                    <a:ext uri="{9D8B030D-6E8A-4147-A177-3AD203B41FA5}">
                      <a16:colId xmlns:a16="http://schemas.microsoft.com/office/drawing/2014/main" val="1538677977"/>
                    </a:ext>
                  </a:extLst>
                </a:gridCol>
                <a:gridCol w="320327">
                  <a:extLst>
                    <a:ext uri="{9D8B030D-6E8A-4147-A177-3AD203B41FA5}">
                      <a16:colId xmlns:a16="http://schemas.microsoft.com/office/drawing/2014/main" val="459986895"/>
                    </a:ext>
                  </a:extLst>
                </a:gridCol>
                <a:gridCol w="320327">
                  <a:extLst>
                    <a:ext uri="{9D8B030D-6E8A-4147-A177-3AD203B41FA5}">
                      <a16:colId xmlns:a16="http://schemas.microsoft.com/office/drawing/2014/main" val="3647612840"/>
                    </a:ext>
                  </a:extLst>
                </a:gridCol>
                <a:gridCol w="320327">
                  <a:extLst>
                    <a:ext uri="{9D8B030D-6E8A-4147-A177-3AD203B41FA5}">
                      <a16:colId xmlns:a16="http://schemas.microsoft.com/office/drawing/2014/main" val="3567056409"/>
                    </a:ext>
                  </a:extLst>
                </a:gridCol>
                <a:gridCol w="320327">
                  <a:extLst>
                    <a:ext uri="{9D8B030D-6E8A-4147-A177-3AD203B41FA5}">
                      <a16:colId xmlns:a16="http://schemas.microsoft.com/office/drawing/2014/main" val="3658981860"/>
                    </a:ext>
                  </a:extLst>
                </a:gridCol>
                <a:gridCol w="320327">
                  <a:extLst>
                    <a:ext uri="{9D8B030D-6E8A-4147-A177-3AD203B41FA5}">
                      <a16:colId xmlns:a16="http://schemas.microsoft.com/office/drawing/2014/main" val="3034775569"/>
                    </a:ext>
                  </a:extLst>
                </a:gridCol>
                <a:gridCol w="320327">
                  <a:extLst>
                    <a:ext uri="{9D8B030D-6E8A-4147-A177-3AD203B41FA5}">
                      <a16:colId xmlns:a16="http://schemas.microsoft.com/office/drawing/2014/main" val="2749504734"/>
                    </a:ext>
                  </a:extLst>
                </a:gridCol>
              </a:tblGrid>
              <a:tr h="45656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№ п/п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Специальность подготовки</a:t>
                      </a:r>
                    </a:p>
                    <a:p>
                      <a:pPr algn="ctr" fontAlgn="t"/>
                      <a:r>
                        <a:rPr lang="ru-RU" sz="900">
                          <a:effectLst/>
                        </a:rPr>
                        <a:t>в соответствии с ФГОС ВО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Наименование общеобразовательного предмета и значение минимального количества баллов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1110765"/>
                  </a:ext>
                </a:extLst>
              </a:tr>
              <a:tr h="1134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Код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Наименование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Русский язык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Математика профильного уровня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Физика *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Информатика      и  ИКТ *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История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Обществознание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2571565"/>
                  </a:ext>
                </a:extLst>
              </a:tr>
              <a:tr h="185419">
                <a:tc gridSpan="9">
                  <a:txBody>
                    <a:bodyPr/>
                    <a:lstStyle/>
                    <a:p>
                      <a:pPr algn="ctr" fontAlgn="t"/>
                      <a:r>
                        <a:rPr lang="ru-RU" sz="900" b="1">
                          <a:effectLst/>
                        </a:rPr>
                        <a:t>Военная академия РВСН имени Петра Великого (г. Балашиха Московской области)</a:t>
                      </a:r>
                      <a:endParaRPr lang="ru-RU" sz="900">
                        <a:effectLst/>
                      </a:endParaRP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6776825"/>
                  </a:ext>
                </a:extLst>
              </a:tr>
              <a:tr h="4565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1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09.05.01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 dirty="0">
                          <a:effectLst/>
                        </a:rPr>
                        <a:t>Применение и эксплуатация автоматизированных систем специального назначения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4779053"/>
                  </a:ext>
                </a:extLst>
              </a:tr>
              <a:tr h="4565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2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11.05.03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Применение и эксплуатация средств и систем специального мониторинга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0762306"/>
                  </a:ext>
                </a:extLst>
              </a:tr>
              <a:tr h="4565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13.05.01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Тепло- и электрообеспечение специальных технических систем и объектов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1195307"/>
                  </a:ext>
                </a:extLst>
              </a:tr>
              <a:tr h="3209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14.05.04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Электроника и автоматика физических установок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1879699"/>
                  </a:ext>
                </a:extLst>
              </a:tr>
              <a:tr h="3209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5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15.05.02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Робототехника военного и специального назначения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4038053"/>
                  </a:ext>
                </a:extLst>
              </a:tr>
              <a:tr h="4565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6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24.05.01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Проектирование, производство и эксплуатация ракет и ракетно-космических комплексов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3322942"/>
                  </a:ext>
                </a:extLst>
              </a:tr>
              <a:tr h="228386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7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24.05.03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Испытание летательных аппаратов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52618232"/>
                  </a:ext>
                </a:extLst>
              </a:tr>
              <a:tr h="456563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8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24.05.04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Навигационно-баллистическое обеспечение применения космической техники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1308123"/>
                  </a:ext>
                </a:extLst>
              </a:tr>
              <a:tr h="3209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9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24.05.06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Системы управления летательными аппаратами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1991441"/>
                  </a:ext>
                </a:extLst>
              </a:tr>
              <a:tr h="185419"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10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56.05.08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9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40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 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>
                          <a:effectLst/>
                        </a:rPr>
                        <a:t>35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900" dirty="0">
                          <a:effectLst/>
                        </a:rPr>
                        <a:t>45</a:t>
                      </a:r>
                    </a:p>
                  </a:txBody>
                  <a:tcPr marL="25215" marR="25215" marT="25215" marB="25215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3670860"/>
                  </a:ext>
                </a:extLst>
              </a:tr>
            </a:tbl>
          </a:graphicData>
        </a:graphic>
      </p:graphicFrame>
      <p:sp>
        <p:nvSpPr>
          <p:cNvPr id="268" name="TextBox 267">
            <a:extLst>
              <a:ext uri="{FF2B5EF4-FFF2-40B4-BE49-F238E27FC236}">
                <a16:creationId xmlns:a16="http://schemas.microsoft.com/office/drawing/2014/main" id="{B4F13DEC-FB64-414C-AE71-9EAFD34B721B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1550662580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31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10FB9DC-D30B-4C4C-882D-EA03B5E3E949}"/>
              </a:ext>
            </a:extLst>
          </p:cNvPr>
          <p:cNvSpPr txBox="1"/>
          <p:nvPr/>
        </p:nvSpPr>
        <p:spPr>
          <a:xfrm>
            <a:off x="1134805" y="-30114"/>
            <a:ext cx="68743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Рязанское гвардейское высшее воздушно-десантное ордена Суворова дважды Краснознамённое командное училище имени генерала армии В. Ф. Маргелова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C59E88E3-1CD0-4441-9AB3-DFA588A49A2A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BC1BADA2-380F-4602-90D4-C8667D61B27A}"/>
              </a:ext>
            </a:extLst>
          </p:cNvPr>
          <p:cNvSpPr txBox="1"/>
          <p:nvPr/>
        </p:nvSpPr>
        <p:spPr>
          <a:xfrm>
            <a:off x="34837" y="226986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62D09611-DCDB-49DB-BA25-C49493903FD1}"/>
              </a:ext>
            </a:extLst>
          </p:cNvPr>
          <p:cNvSpPr txBox="1"/>
          <p:nvPr/>
        </p:nvSpPr>
        <p:spPr>
          <a:xfrm>
            <a:off x="130305" y="1188080"/>
            <a:ext cx="4662529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персоналом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Военно-политическая работа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Перевод и переводоведение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Инфокоммуникационные технологии и системы специальной связи по военной специальности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Наземные и транспортно-технологические средства</a:t>
            </a:r>
          </a:p>
          <a:p>
            <a:pPr algn="l"/>
            <a:endParaRPr lang="ru-RU" sz="1100" b="0" i="0" dirty="0">
              <a:solidFill>
                <a:srgbClr val="000000"/>
              </a:solidFill>
              <a:effectLst/>
              <a:latin typeface="PFAgoraSansPro"/>
            </a:endParaRP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0C553186-E8A9-4CE2-9BE7-259A813053D5}"/>
              </a:ext>
            </a:extLst>
          </p:cNvPr>
          <p:cNvSpPr txBox="1"/>
          <p:nvPr/>
        </p:nvSpPr>
        <p:spPr>
          <a:xfrm>
            <a:off x="130305" y="2639195"/>
            <a:ext cx="460432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Инфокоммуникационные сети и системы связи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Системы радиосвязи, мобильной связи и телерадиовещания</a:t>
            </a:r>
            <a:endParaRPr lang="ru-RU" sz="10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Техническое обслуживание и ремонт двигателей, систем и агрегатов автомобилей</a:t>
            </a: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беспилотных авиационных систем</a:t>
            </a:r>
            <a:endParaRPr lang="ru-RU" sz="10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000" b="0" i="0" dirty="0">
                <a:solidFill>
                  <a:srgbClr val="000000"/>
                </a:solidFill>
                <a:effectLst/>
                <a:latin typeface="PFAgoraSansPro"/>
              </a:rPr>
              <a:t>Радиосвязь, радиовещание и телевидение</a:t>
            </a:r>
          </a:p>
        </p:txBody>
      </p:sp>
      <p:pic>
        <p:nvPicPr>
          <p:cNvPr id="3074" name="Picture 2" descr="Picture background">
            <a:extLst>
              <a:ext uri="{FF2B5EF4-FFF2-40B4-BE49-F238E27FC236}">
                <a16:creationId xmlns:a16="http://schemas.microsoft.com/office/drawing/2014/main" id="{1267E3A4-9316-4A6C-AAAD-590AF8057B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903" y="1133647"/>
            <a:ext cx="3785754" cy="2523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4AEBA552-5218-42BA-8653-B51C6B2143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7878038"/>
              </p:ext>
            </p:extLst>
          </p:nvPr>
        </p:nvGraphicFramePr>
        <p:xfrm>
          <a:off x="-1698083" y="3990247"/>
          <a:ext cx="6983999" cy="4522692"/>
        </p:xfrm>
        <a:graphic>
          <a:graphicData uri="http://schemas.openxmlformats.org/drawingml/2006/table">
            <a:tbl>
              <a:tblPr/>
              <a:tblGrid>
                <a:gridCol w="500739">
                  <a:extLst>
                    <a:ext uri="{9D8B030D-6E8A-4147-A177-3AD203B41FA5}">
                      <a16:colId xmlns:a16="http://schemas.microsoft.com/office/drawing/2014/main" val="689359266"/>
                    </a:ext>
                  </a:extLst>
                </a:gridCol>
                <a:gridCol w="2088609">
                  <a:extLst>
                    <a:ext uri="{9D8B030D-6E8A-4147-A177-3AD203B41FA5}">
                      <a16:colId xmlns:a16="http://schemas.microsoft.com/office/drawing/2014/main" val="4227138469"/>
                    </a:ext>
                  </a:extLst>
                </a:gridCol>
                <a:gridCol w="2088609">
                  <a:extLst>
                    <a:ext uri="{9D8B030D-6E8A-4147-A177-3AD203B41FA5}">
                      <a16:colId xmlns:a16="http://schemas.microsoft.com/office/drawing/2014/main" val="2558823678"/>
                    </a:ext>
                  </a:extLst>
                </a:gridCol>
                <a:gridCol w="421676">
                  <a:extLst>
                    <a:ext uri="{9D8B030D-6E8A-4147-A177-3AD203B41FA5}">
                      <a16:colId xmlns:a16="http://schemas.microsoft.com/office/drawing/2014/main" val="2706393245"/>
                    </a:ext>
                  </a:extLst>
                </a:gridCol>
                <a:gridCol w="421676">
                  <a:extLst>
                    <a:ext uri="{9D8B030D-6E8A-4147-A177-3AD203B41FA5}">
                      <a16:colId xmlns:a16="http://schemas.microsoft.com/office/drawing/2014/main" val="2490863974"/>
                    </a:ext>
                  </a:extLst>
                </a:gridCol>
                <a:gridCol w="375556">
                  <a:extLst>
                    <a:ext uri="{9D8B030D-6E8A-4147-A177-3AD203B41FA5}">
                      <a16:colId xmlns:a16="http://schemas.microsoft.com/office/drawing/2014/main" val="4203799351"/>
                    </a:ext>
                  </a:extLst>
                </a:gridCol>
                <a:gridCol w="375556">
                  <a:extLst>
                    <a:ext uri="{9D8B030D-6E8A-4147-A177-3AD203B41FA5}">
                      <a16:colId xmlns:a16="http://schemas.microsoft.com/office/drawing/2014/main" val="3467422230"/>
                    </a:ext>
                  </a:extLst>
                </a:gridCol>
                <a:gridCol w="355789">
                  <a:extLst>
                    <a:ext uri="{9D8B030D-6E8A-4147-A177-3AD203B41FA5}">
                      <a16:colId xmlns:a16="http://schemas.microsoft.com/office/drawing/2014/main" val="2123758091"/>
                    </a:ext>
                  </a:extLst>
                </a:gridCol>
                <a:gridCol w="355789">
                  <a:extLst>
                    <a:ext uri="{9D8B030D-6E8A-4147-A177-3AD203B41FA5}">
                      <a16:colId xmlns:a16="http://schemas.microsoft.com/office/drawing/2014/main" val="3349623483"/>
                    </a:ext>
                  </a:extLst>
                </a:gridCol>
              </a:tblGrid>
              <a:tr h="89479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№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п/п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Специальность подготовки в соответствии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с федеральным государственным образовательным стандартом высшего образования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Наименование общеобразовательного предмета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и установленное значение минимального количества баллов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единого государственного экзамена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3531261"/>
                  </a:ext>
                </a:extLst>
              </a:tr>
              <a:tr h="13831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Код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Наименование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Математика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профильного уровня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Физика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История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Обществознание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Иностранный язык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1110726"/>
                  </a:ext>
                </a:extLst>
              </a:tr>
              <a:tr h="56920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1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11.05.04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Инфокоммуникационные технологии и системы специальной связи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27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1419830"/>
                  </a:ext>
                </a:extLst>
              </a:tr>
              <a:tr h="2436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2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45.05.01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Перевод и переводоведение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32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22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85263531"/>
                  </a:ext>
                </a:extLst>
              </a:tr>
              <a:tr h="1057591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3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56.05.04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Управление персоналом (Вооруженные Силы Российской Федерации, другие войска, воинские формирования и приравненные к ним органы Российской Федерации)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27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42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6335081"/>
                  </a:ext>
                </a:extLst>
              </a:tr>
              <a:tr h="24361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4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56.05.08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 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32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42</a:t>
                      </a:r>
                      <a:endParaRPr lang="ru-RU" sz="110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</a:txBody>
                  <a:tcPr marL="41611" marR="41611" marT="41611" marB="4161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419515"/>
                  </a:ext>
                </a:extLst>
              </a:tr>
            </a:tbl>
          </a:graphicData>
        </a:graphic>
      </p:graphicFrame>
      <p:sp>
        <p:nvSpPr>
          <p:cNvPr id="268" name="TextBox 267">
            <a:extLst>
              <a:ext uri="{FF2B5EF4-FFF2-40B4-BE49-F238E27FC236}">
                <a16:creationId xmlns:a16="http://schemas.microsoft.com/office/drawing/2014/main" id="{4FD0ABD8-F141-4E44-B927-37A276380905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529212455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32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F8446BB4-530D-495E-B269-3B938FB3F6A9}"/>
              </a:ext>
            </a:extLst>
          </p:cNvPr>
          <p:cNvSpPr txBox="1"/>
          <p:nvPr/>
        </p:nvSpPr>
        <p:spPr>
          <a:xfrm>
            <a:off x="-873675" y="79319"/>
            <a:ext cx="1133301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Военно-инженерная ордена Кутузова академия имени</a:t>
            </a:r>
          </a:p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генерал-лейтенанта инженерных войск Д. М. Карбышева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B1635183-F422-4065-B283-371D5CFB619F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6EDC7312-8258-401C-91BF-84EC5E53ED86}"/>
              </a:ext>
            </a:extLst>
          </p:cNvPr>
          <p:cNvSpPr txBox="1"/>
          <p:nvPr/>
        </p:nvSpPr>
        <p:spPr>
          <a:xfrm>
            <a:off x="34837" y="226986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D89D0487-9512-436A-91F5-41753CEDEA4E}"/>
              </a:ext>
            </a:extLst>
          </p:cNvPr>
          <p:cNvSpPr txBox="1"/>
          <p:nvPr/>
        </p:nvSpPr>
        <p:spPr>
          <a:xfrm>
            <a:off x="130305" y="1188080"/>
            <a:ext cx="466252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воинскими частями и соединениями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боевым обеспечением войск (сил)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техническим обеспечением войск (сил)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Военно-политическая работа</a:t>
            </a: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351129FB-0E65-4167-AE5F-4E27D49A3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1225" y="1249213"/>
            <a:ext cx="2708145" cy="243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22188FBB-1611-4BFD-9F82-EBF7814D568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399168"/>
              </p:ext>
            </p:extLst>
          </p:nvPr>
        </p:nvGraphicFramePr>
        <p:xfrm>
          <a:off x="-1130582" y="4322103"/>
          <a:ext cx="7452000" cy="1204962"/>
        </p:xfrm>
        <a:graphic>
          <a:graphicData uri="http://schemas.openxmlformats.org/drawingml/2006/table">
            <a:tbl>
              <a:tblPr/>
              <a:tblGrid>
                <a:gridCol w="2312694">
                  <a:extLst>
                    <a:ext uri="{9D8B030D-6E8A-4147-A177-3AD203B41FA5}">
                      <a16:colId xmlns:a16="http://schemas.microsoft.com/office/drawing/2014/main" val="1921565247"/>
                    </a:ext>
                  </a:extLst>
                </a:gridCol>
                <a:gridCol w="1413306">
                  <a:extLst>
                    <a:ext uri="{9D8B030D-6E8A-4147-A177-3AD203B41FA5}">
                      <a16:colId xmlns:a16="http://schemas.microsoft.com/office/drawing/2014/main" val="971612546"/>
                    </a:ext>
                  </a:extLst>
                </a:gridCol>
                <a:gridCol w="1413306">
                  <a:extLst>
                    <a:ext uri="{9D8B030D-6E8A-4147-A177-3AD203B41FA5}">
                      <a16:colId xmlns:a16="http://schemas.microsoft.com/office/drawing/2014/main" val="42295915"/>
                    </a:ext>
                  </a:extLst>
                </a:gridCol>
                <a:gridCol w="1214750">
                  <a:extLst>
                    <a:ext uri="{9D8B030D-6E8A-4147-A177-3AD203B41FA5}">
                      <a16:colId xmlns:a16="http://schemas.microsoft.com/office/drawing/2014/main" val="646274520"/>
                    </a:ext>
                  </a:extLst>
                </a:gridCol>
                <a:gridCol w="1097944">
                  <a:extLst>
                    <a:ext uri="{9D8B030D-6E8A-4147-A177-3AD203B41FA5}">
                      <a16:colId xmlns:a16="http://schemas.microsoft.com/office/drawing/2014/main" val="399601634"/>
                    </a:ext>
                  </a:extLst>
                </a:gridCol>
              </a:tblGrid>
              <a:tr h="41463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Код и наименование специальности подготовки в соответствии с ФГОС ВО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Наименование общеобразовательного предмета и значение минимального количества баллов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1249984"/>
                  </a:ext>
                </a:extLst>
              </a:tr>
              <a:tr h="250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Русский язык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Обществознание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История*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Литература*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618400"/>
                  </a:ext>
                </a:extLst>
              </a:tr>
              <a:tr h="414638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56.05.08</a:t>
                      </a:r>
                    </a:p>
                    <a:p>
                      <a:pPr algn="ctr" fontAlgn="t"/>
                      <a:r>
                        <a:rPr lang="ru-RU" sz="12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40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45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35*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40*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377900"/>
                  </a:ext>
                </a:extLst>
              </a:tr>
            </a:tbl>
          </a:graphicData>
        </a:graphic>
      </p:graphicFrame>
      <p:sp>
        <p:nvSpPr>
          <p:cNvPr id="267" name="TextBox 266">
            <a:extLst>
              <a:ext uri="{FF2B5EF4-FFF2-40B4-BE49-F238E27FC236}">
                <a16:creationId xmlns:a16="http://schemas.microsoft.com/office/drawing/2014/main" id="{26EAEEC3-5EC1-47F1-BB1E-F72407602A79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1B418F97-E87B-4AF6-9A54-8BDB34700E20}"/>
              </a:ext>
            </a:extLst>
          </p:cNvPr>
          <p:cNvSpPr txBox="1"/>
          <p:nvPr/>
        </p:nvSpPr>
        <p:spPr>
          <a:xfrm>
            <a:off x="34837" y="3028676"/>
            <a:ext cx="541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cs typeface="Arial" panose="020B0604020202020204" pitchFamily="34" charset="0"/>
              </a:rPr>
              <a:t>Особые условия поступления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плавание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233E106F-7EBD-4E16-B1E9-29D16EE02C5D}"/>
              </a:ext>
            </a:extLst>
          </p:cNvPr>
          <p:cNvSpPr txBox="1"/>
          <p:nvPr/>
        </p:nvSpPr>
        <p:spPr>
          <a:xfrm>
            <a:off x="130305" y="2598131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2898256953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33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0F235464-9064-49C2-BCBB-FB985955BDEE}"/>
              </a:ext>
            </a:extLst>
          </p:cNvPr>
          <p:cNvSpPr txBox="1"/>
          <p:nvPr/>
        </p:nvSpPr>
        <p:spPr>
          <a:xfrm>
            <a:off x="3126825" y="-47189"/>
            <a:ext cx="26453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Донецкое высшее</a:t>
            </a:r>
          </a:p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общевойсковое</a:t>
            </a:r>
          </a:p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командное училище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79CE19ED-357E-44AE-AB40-381BA67ADFD3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F9C242FE-58C6-4187-B559-3ED52064DB2A}"/>
              </a:ext>
            </a:extLst>
          </p:cNvPr>
          <p:cNvSpPr txBox="1"/>
          <p:nvPr/>
        </p:nvSpPr>
        <p:spPr>
          <a:xfrm>
            <a:off x="34837" y="226986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8EAB8097-ECDD-4BAE-A3C4-FB136A749373}"/>
              </a:ext>
            </a:extLst>
          </p:cNvPr>
          <p:cNvSpPr txBox="1"/>
          <p:nvPr/>
        </p:nvSpPr>
        <p:spPr>
          <a:xfrm>
            <a:off x="130305" y="1188080"/>
            <a:ext cx="4662529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0" i="1" dirty="0">
                <a:solidFill>
                  <a:srgbClr val="000000"/>
                </a:solidFill>
                <a:effectLst/>
                <a:latin typeface="PFAgoraSansPro"/>
              </a:rPr>
              <a:t>Управление персоналом - мотострелковых подразделений</a:t>
            </a:r>
          </a:p>
          <a:p>
            <a:pPr algn="l"/>
            <a:r>
              <a:rPr lang="ru-RU" sz="1100" b="0" i="1" dirty="0">
                <a:solidFill>
                  <a:srgbClr val="000000"/>
                </a:solidFill>
                <a:effectLst/>
                <a:latin typeface="PFAgoraSansPro"/>
              </a:rPr>
              <a:t>Управление персоналом - танковых подразделений</a:t>
            </a:r>
          </a:p>
          <a:p>
            <a:pPr algn="l"/>
            <a:r>
              <a:rPr lang="ru-RU" sz="1100" b="0" i="1" dirty="0">
                <a:solidFill>
                  <a:srgbClr val="000000"/>
                </a:solidFill>
                <a:effectLst/>
                <a:latin typeface="PFAgoraSansPro"/>
              </a:rPr>
              <a:t>Военно-политическая работа </a:t>
            </a:r>
            <a:endParaRPr lang="ru-RU" sz="1100" b="0" i="0" dirty="0">
              <a:solidFill>
                <a:srgbClr val="000000"/>
              </a:solidFill>
              <a:effectLst/>
              <a:latin typeface="PFAgoraSansPro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21B93D2-1151-4384-A681-C52BCB4DBA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6754" y="1416915"/>
            <a:ext cx="3743325" cy="2135897"/>
          </a:xfrm>
          <a:prstGeom prst="rect">
            <a:avLst/>
          </a:prstGeom>
        </p:spPr>
      </p:pic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5DE15044-3B26-48C9-932A-D8414DC5FE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2739524"/>
              </p:ext>
            </p:extLst>
          </p:nvPr>
        </p:nvGraphicFramePr>
        <p:xfrm>
          <a:off x="-789032" y="3018463"/>
          <a:ext cx="6984000" cy="4464160"/>
        </p:xfrm>
        <a:graphic>
          <a:graphicData uri="http://schemas.openxmlformats.org/drawingml/2006/table">
            <a:tbl>
              <a:tblPr/>
              <a:tblGrid>
                <a:gridCol w="544394">
                  <a:extLst>
                    <a:ext uri="{9D8B030D-6E8A-4147-A177-3AD203B41FA5}">
                      <a16:colId xmlns:a16="http://schemas.microsoft.com/office/drawing/2014/main" val="2135895115"/>
                    </a:ext>
                  </a:extLst>
                </a:gridCol>
                <a:gridCol w="2270695">
                  <a:extLst>
                    <a:ext uri="{9D8B030D-6E8A-4147-A177-3AD203B41FA5}">
                      <a16:colId xmlns:a16="http://schemas.microsoft.com/office/drawing/2014/main" val="3046801258"/>
                    </a:ext>
                  </a:extLst>
                </a:gridCol>
                <a:gridCol w="315174">
                  <a:extLst>
                    <a:ext uri="{9D8B030D-6E8A-4147-A177-3AD203B41FA5}">
                      <a16:colId xmlns:a16="http://schemas.microsoft.com/office/drawing/2014/main" val="3520591096"/>
                    </a:ext>
                  </a:extLst>
                </a:gridCol>
                <a:gridCol w="458437">
                  <a:extLst>
                    <a:ext uri="{9D8B030D-6E8A-4147-A177-3AD203B41FA5}">
                      <a16:colId xmlns:a16="http://schemas.microsoft.com/office/drawing/2014/main" val="3074603605"/>
                    </a:ext>
                  </a:extLst>
                </a:gridCol>
                <a:gridCol w="350992">
                  <a:extLst>
                    <a:ext uri="{9D8B030D-6E8A-4147-A177-3AD203B41FA5}">
                      <a16:colId xmlns:a16="http://schemas.microsoft.com/office/drawing/2014/main" val="9007505"/>
                    </a:ext>
                  </a:extLst>
                </a:gridCol>
                <a:gridCol w="322337">
                  <a:extLst>
                    <a:ext uri="{9D8B030D-6E8A-4147-A177-3AD203B41FA5}">
                      <a16:colId xmlns:a16="http://schemas.microsoft.com/office/drawing/2014/main" val="846551902"/>
                    </a:ext>
                  </a:extLst>
                </a:gridCol>
                <a:gridCol w="608863">
                  <a:extLst>
                    <a:ext uri="{9D8B030D-6E8A-4147-A177-3AD203B41FA5}">
                      <a16:colId xmlns:a16="http://schemas.microsoft.com/office/drawing/2014/main" val="1905974908"/>
                    </a:ext>
                  </a:extLst>
                </a:gridCol>
                <a:gridCol w="336666">
                  <a:extLst>
                    <a:ext uri="{9D8B030D-6E8A-4147-A177-3AD203B41FA5}">
                      <a16:colId xmlns:a16="http://schemas.microsoft.com/office/drawing/2014/main" val="3139924709"/>
                    </a:ext>
                  </a:extLst>
                </a:gridCol>
                <a:gridCol w="408294">
                  <a:extLst>
                    <a:ext uri="{9D8B030D-6E8A-4147-A177-3AD203B41FA5}">
                      <a16:colId xmlns:a16="http://schemas.microsoft.com/office/drawing/2014/main" val="2306853453"/>
                    </a:ext>
                  </a:extLst>
                </a:gridCol>
                <a:gridCol w="336666">
                  <a:extLst>
                    <a:ext uri="{9D8B030D-6E8A-4147-A177-3AD203B41FA5}">
                      <a16:colId xmlns:a16="http://schemas.microsoft.com/office/drawing/2014/main" val="2790779649"/>
                    </a:ext>
                  </a:extLst>
                </a:gridCol>
                <a:gridCol w="336666">
                  <a:extLst>
                    <a:ext uri="{9D8B030D-6E8A-4147-A177-3AD203B41FA5}">
                      <a16:colId xmlns:a16="http://schemas.microsoft.com/office/drawing/2014/main" val="3896721406"/>
                    </a:ext>
                  </a:extLst>
                </a:gridCol>
                <a:gridCol w="308011">
                  <a:extLst>
                    <a:ext uri="{9D8B030D-6E8A-4147-A177-3AD203B41FA5}">
                      <a16:colId xmlns:a16="http://schemas.microsoft.com/office/drawing/2014/main" val="2928543157"/>
                    </a:ext>
                  </a:extLst>
                </a:gridCol>
                <a:gridCol w="386805">
                  <a:extLst>
                    <a:ext uri="{9D8B030D-6E8A-4147-A177-3AD203B41FA5}">
                      <a16:colId xmlns:a16="http://schemas.microsoft.com/office/drawing/2014/main" val="2386894307"/>
                    </a:ext>
                  </a:extLst>
                </a:gridCol>
              </a:tblGrid>
              <a:tr h="743795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Специальность подготовки в соответствии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с федеральным государственным образовательным стандартом высшего образования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1"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Наименование общеобразовательного предмета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и установленное значение минимального количества баллов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единого государственного экзамена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4304807"/>
                  </a:ext>
                </a:extLst>
              </a:tr>
              <a:tr h="189419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Код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 dirty="0">
                          <a:effectLst/>
                        </a:rPr>
                        <a:t>Наименование</a:t>
                      </a:r>
                      <a:endParaRPr lang="ru-RU" sz="1100" dirty="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Русский язык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Математика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профильного уровня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Физика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Химия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Информатика</a:t>
                      </a:r>
                      <a:endParaRPr lang="ru-RU" sz="1100">
                        <a:effectLst/>
                      </a:endParaRPr>
                    </a:p>
                    <a:p>
                      <a:pPr algn="ctr" fontAlgn="t"/>
                      <a:r>
                        <a:rPr lang="ru-RU" sz="1100" b="1">
                          <a:effectLst/>
                        </a:rPr>
                        <a:t>и информационно-коммуникационные технологии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Биология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История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География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Обществознание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Литература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Иностранный язык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878481"/>
                  </a:ext>
                </a:extLst>
              </a:tr>
              <a:tr h="250768">
                <a:tc gridSpan="13"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Донецкое высшее общевойсковое командное училище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8638431"/>
                  </a:ext>
                </a:extLst>
              </a:tr>
              <a:tr h="908137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>
                          <a:effectLst/>
                        </a:rPr>
                        <a:t>56.05.04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>
                          <a:effectLst/>
                        </a:rPr>
                        <a:t>Управление персоналом (Вооруженные Силы Российской Федерации, другие войска, воинские формирования и приравненные к ним органы Российской Федерации)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36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 b="1">
                          <a:effectLst/>
                        </a:rPr>
                        <a:t>27</a:t>
                      </a:r>
                      <a:endParaRPr lang="ru-RU" sz="1100">
                        <a:effectLst/>
                      </a:endParaRP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42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5289069"/>
                  </a:ext>
                </a:extLst>
              </a:tr>
              <a:tr h="415110"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>
                          <a:effectLst/>
                        </a:rPr>
                        <a:t>56.05.08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100">
                          <a:effectLst/>
                        </a:rPr>
                        <a:t>Военно-политическая работа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36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32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100">
                          <a:effectLst/>
                        </a:rPr>
                        <a:t>42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100" dirty="0">
                          <a:effectLst/>
                        </a:rPr>
                        <a:t> </a:t>
                      </a:r>
                    </a:p>
                  </a:txBody>
                  <a:tcPr marL="44080" marR="44080" marT="44080" marB="440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7766301"/>
                  </a:ext>
                </a:extLst>
              </a:tr>
            </a:tbl>
          </a:graphicData>
        </a:graphic>
      </p:graphicFrame>
      <p:sp>
        <p:nvSpPr>
          <p:cNvPr id="267" name="TextBox 266">
            <a:extLst>
              <a:ext uri="{FF2B5EF4-FFF2-40B4-BE49-F238E27FC236}">
                <a16:creationId xmlns:a16="http://schemas.microsoft.com/office/drawing/2014/main" id="{00790190-0715-4703-8378-891E769DF9C9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23399D04-3B9D-4F58-B09A-B989DB4F9A76}"/>
              </a:ext>
            </a:extLst>
          </p:cNvPr>
          <p:cNvSpPr txBox="1"/>
          <p:nvPr/>
        </p:nvSpPr>
        <p:spPr>
          <a:xfrm>
            <a:off x="130305" y="2639195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2576073917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34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AB3111E4-1BEC-4956-A9BF-CD758C21EB24}"/>
              </a:ext>
            </a:extLst>
          </p:cNvPr>
          <p:cNvSpPr txBox="1"/>
          <p:nvPr/>
        </p:nvSpPr>
        <p:spPr>
          <a:xfrm>
            <a:off x="1801536" y="-276335"/>
            <a:ext cx="554092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Балтийское</a:t>
            </a:r>
          </a:p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высшее военно-морское училище</a:t>
            </a:r>
          </a:p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имени адмирала </a:t>
            </a:r>
            <a:r>
              <a:rPr lang="ru-RU" sz="16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Ф.Ф.Ушакова</a:t>
            </a:r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10C1A3DC-CA0F-436A-B4B5-8CFA7B7E41B2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3B96A26C-CF06-408E-A88F-58500CF286F4}"/>
              </a:ext>
            </a:extLst>
          </p:cNvPr>
          <p:cNvSpPr txBox="1"/>
          <p:nvPr/>
        </p:nvSpPr>
        <p:spPr>
          <a:xfrm>
            <a:off x="34837" y="226986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5619A6F2-5B19-4632-9B5D-8B66CD297562}"/>
              </a:ext>
            </a:extLst>
          </p:cNvPr>
          <p:cNvSpPr txBox="1"/>
          <p:nvPr/>
        </p:nvSpPr>
        <p:spPr>
          <a:xfrm>
            <a:off x="130305" y="1188080"/>
            <a:ext cx="466252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Электроника, радиотехника и системы связи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Специальные радиотехнические системы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Инфокоммуникационные технологии и системы специальной связи</a:t>
            </a: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Техника и технологии кораблестроения и водного транспорта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и эксплуатация технических систем надводных кораблей и подводных лодок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0D0F6F6-FA50-4C76-8D89-165C20AFAE1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19725" y="1188080"/>
            <a:ext cx="3420037" cy="2518538"/>
          </a:xfrm>
          <a:prstGeom prst="rect">
            <a:avLst/>
          </a:prstGeom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9D9D157A-42C4-4671-8D0F-CE179BA76B75}"/>
              </a:ext>
            </a:extLst>
          </p:cNvPr>
          <p:cNvSpPr txBox="1"/>
          <p:nvPr/>
        </p:nvSpPr>
        <p:spPr>
          <a:xfrm>
            <a:off x="130305" y="2642083"/>
            <a:ext cx="460533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</a:rPr>
              <a:t>Электроника, радиотехника и системы связи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Системы радиосвязи, мобильной связи и телерадиовещания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Техника и технологии кораблестроения и водного транспорта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судового электрооборудования и средств автоматики</a:t>
            </a:r>
            <a:endParaRPr lang="ru-RU" sz="1100" dirty="0"/>
          </a:p>
        </p:txBody>
      </p:sp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217BBDCC-0B8C-45B4-9E70-3D0214690B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7498257"/>
              </p:ext>
            </p:extLst>
          </p:nvPr>
        </p:nvGraphicFramePr>
        <p:xfrm>
          <a:off x="-1661968" y="3777735"/>
          <a:ext cx="7886700" cy="3593230"/>
        </p:xfrm>
        <a:graphic>
          <a:graphicData uri="http://schemas.openxmlformats.org/drawingml/2006/table">
            <a:tbl>
              <a:tblPr/>
              <a:tblGrid>
                <a:gridCol w="621572">
                  <a:extLst>
                    <a:ext uri="{9D8B030D-6E8A-4147-A177-3AD203B41FA5}">
                      <a16:colId xmlns:a16="http://schemas.microsoft.com/office/drawing/2014/main" val="2182772217"/>
                    </a:ext>
                  </a:extLst>
                </a:gridCol>
                <a:gridCol w="2332913">
                  <a:extLst>
                    <a:ext uri="{9D8B030D-6E8A-4147-A177-3AD203B41FA5}">
                      <a16:colId xmlns:a16="http://schemas.microsoft.com/office/drawing/2014/main" val="2785979749"/>
                    </a:ext>
                  </a:extLst>
                </a:gridCol>
                <a:gridCol w="2332913">
                  <a:extLst>
                    <a:ext uri="{9D8B030D-6E8A-4147-A177-3AD203B41FA5}">
                      <a16:colId xmlns:a16="http://schemas.microsoft.com/office/drawing/2014/main" val="1925352892"/>
                    </a:ext>
                  </a:extLst>
                </a:gridCol>
                <a:gridCol w="613500">
                  <a:extLst>
                    <a:ext uri="{9D8B030D-6E8A-4147-A177-3AD203B41FA5}">
                      <a16:colId xmlns:a16="http://schemas.microsoft.com/office/drawing/2014/main" val="239611745"/>
                    </a:ext>
                  </a:extLst>
                </a:gridCol>
                <a:gridCol w="992901">
                  <a:extLst>
                    <a:ext uri="{9D8B030D-6E8A-4147-A177-3AD203B41FA5}">
                      <a16:colId xmlns:a16="http://schemas.microsoft.com/office/drawing/2014/main" val="2180669850"/>
                    </a:ext>
                  </a:extLst>
                </a:gridCol>
                <a:gridCol w="992901">
                  <a:extLst>
                    <a:ext uri="{9D8B030D-6E8A-4147-A177-3AD203B41FA5}">
                      <a16:colId xmlns:a16="http://schemas.microsoft.com/office/drawing/2014/main" val="3242087038"/>
                    </a:ext>
                  </a:extLst>
                </a:gridCol>
              </a:tblGrid>
              <a:tr h="633776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№</a:t>
                      </a:r>
                      <a:endParaRPr lang="ru-RU" sz="1200">
                        <a:effectLst/>
                      </a:endParaRPr>
                    </a:p>
                    <a:p>
                      <a:pPr algn="ctr" fontAlgn="t"/>
                      <a:r>
                        <a:rPr lang="ru-RU" sz="1200" b="1">
                          <a:effectLst/>
                        </a:rPr>
                        <a:t>п/п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Специальность подготовки</a:t>
                      </a:r>
                      <a:br>
                        <a:rPr lang="ru-RU" sz="1200" b="1">
                          <a:effectLst/>
                        </a:rPr>
                      </a:br>
                      <a:r>
                        <a:rPr lang="ru-RU" sz="1200" b="1">
                          <a:effectLst/>
                        </a:rPr>
                        <a:t>в соответствии с ФГОС ВО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Наименование общеобразовательного предмета и минимальное количество баллов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8727063"/>
                  </a:ext>
                </a:extLst>
              </a:tr>
              <a:tr h="117245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Код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Наименование</a:t>
                      </a:r>
                      <a:endParaRPr lang="ru-RU" sz="1200" dirty="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Русский язык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Математика профильного уровня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Физика </a:t>
                      </a:r>
                      <a:r>
                        <a:rPr lang="ru-RU" sz="1200" b="1" u="sng">
                          <a:effectLst/>
                        </a:rPr>
                        <a:t>или</a:t>
                      </a:r>
                      <a:r>
                        <a:rPr lang="ru-RU" sz="1200" b="1">
                          <a:effectLst/>
                        </a:rPr>
                        <a:t> Информатика </a:t>
                      </a:r>
                      <a:r>
                        <a:rPr lang="ru-RU" sz="1200">
                          <a:effectLst/>
                        </a:rPr>
                        <a:t>*</a:t>
                      </a:r>
                      <a:r>
                        <a:rPr lang="ru-RU" sz="1200" b="1" u="sng">
                          <a:effectLst/>
                        </a:rPr>
                        <a:t> </a:t>
                      </a:r>
                      <a:r>
                        <a:rPr lang="ru-RU" sz="1200" b="1" i="1" u="sng">
                          <a:effectLst/>
                        </a:rPr>
                        <a:t>(по выбору поступающего)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851284"/>
                  </a:ext>
                </a:extLst>
              </a:tr>
              <a:tr h="45421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11.05.02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   Специальные радиотехнические системы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40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30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36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04196037"/>
                  </a:ext>
                </a:extLst>
              </a:tr>
              <a:tr h="633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11.05.04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   Инфокоммуникационные технологии и системы специальной связи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40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30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36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848009"/>
                  </a:ext>
                </a:extLst>
              </a:tr>
              <a:tr h="633776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26.05.04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200">
                          <a:effectLst/>
                        </a:rPr>
                        <a:t>   Применение и эксплуатация технических систем надводных кораблей и подводных лодок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40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>
                          <a:effectLst/>
                        </a:rPr>
                        <a:t>27</a:t>
                      </a:r>
                      <a:endParaRPr lang="ru-RU" sz="120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b="1" dirty="0">
                          <a:effectLst/>
                        </a:rPr>
                        <a:t>36</a:t>
                      </a:r>
                      <a:endParaRPr lang="ru-RU" sz="1200" dirty="0">
                        <a:effectLst/>
                      </a:endParaRP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42641759"/>
                  </a:ext>
                </a:extLst>
              </a:tr>
            </a:tbl>
          </a:graphicData>
        </a:graphic>
      </p:graphicFrame>
      <p:sp>
        <p:nvSpPr>
          <p:cNvPr id="268" name="TextBox 267">
            <a:extLst>
              <a:ext uri="{FF2B5EF4-FFF2-40B4-BE49-F238E27FC236}">
                <a16:creationId xmlns:a16="http://schemas.microsoft.com/office/drawing/2014/main" id="{A253498A-D6A9-49D0-991F-C4093E84C6AC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1674162428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35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314932C0-E657-4201-84B5-F5B93E80B44E}"/>
              </a:ext>
            </a:extLst>
          </p:cNvPr>
          <p:cNvSpPr txBox="1"/>
          <p:nvPr/>
        </p:nvSpPr>
        <p:spPr>
          <a:xfrm>
            <a:off x="1801536" y="99515"/>
            <a:ext cx="55409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Саратовское</a:t>
            </a:r>
          </a:p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высшее артиллерийское командное училище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667EC564-0D6B-40FC-B4B0-076A0B2652DD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E438A0B7-33B3-4F5B-9ECD-1EB8489D8939}"/>
              </a:ext>
            </a:extLst>
          </p:cNvPr>
          <p:cNvSpPr txBox="1"/>
          <p:nvPr/>
        </p:nvSpPr>
        <p:spPr>
          <a:xfrm>
            <a:off x="34837" y="226986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D9AABCD0-02C6-40A6-AEDE-B57DD3CEDEA4}"/>
              </a:ext>
            </a:extLst>
          </p:cNvPr>
          <p:cNvSpPr txBox="1"/>
          <p:nvPr/>
        </p:nvSpPr>
        <p:spPr>
          <a:xfrm>
            <a:off x="130305" y="1188080"/>
            <a:ext cx="46625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Применение подразделений артиллерии</a:t>
            </a: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A02DDFF8-3432-4292-8E2E-B7AF8CCB18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8674938"/>
              </p:ext>
            </p:extLst>
          </p:nvPr>
        </p:nvGraphicFramePr>
        <p:xfrm>
          <a:off x="-47625" y="3130400"/>
          <a:ext cx="4397830" cy="3908144"/>
        </p:xfrm>
        <a:graphic>
          <a:graphicData uri="http://schemas.openxmlformats.org/drawingml/2006/table">
            <a:tbl>
              <a:tblPr/>
              <a:tblGrid>
                <a:gridCol w="512922">
                  <a:extLst>
                    <a:ext uri="{9D8B030D-6E8A-4147-A177-3AD203B41FA5}">
                      <a16:colId xmlns:a16="http://schemas.microsoft.com/office/drawing/2014/main" val="1087927688"/>
                    </a:ext>
                  </a:extLst>
                </a:gridCol>
                <a:gridCol w="1473643">
                  <a:extLst>
                    <a:ext uri="{9D8B030D-6E8A-4147-A177-3AD203B41FA5}">
                      <a16:colId xmlns:a16="http://schemas.microsoft.com/office/drawing/2014/main" val="3887381452"/>
                    </a:ext>
                  </a:extLst>
                </a:gridCol>
                <a:gridCol w="962730">
                  <a:extLst>
                    <a:ext uri="{9D8B030D-6E8A-4147-A177-3AD203B41FA5}">
                      <a16:colId xmlns:a16="http://schemas.microsoft.com/office/drawing/2014/main" val="3739895229"/>
                    </a:ext>
                  </a:extLst>
                </a:gridCol>
                <a:gridCol w="431934">
                  <a:extLst>
                    <a:ext uri="{9D8B030D-6E8A-4147-A177-3AD203B41FA5}">
                      <a16:colId xmlns:a16="http://schemas.microsoft.com/office/drawing/2014/main" val="1514557304"/>
                    </a:ext>
                  </a:extLst>
                </a:gridCol>
                <a:gridCol w="548436">
                  <a:extLst>
                    <a:ext uri="{9D8B030D-6E8A-4147-A177-3AD203B41FA5}">
                      <a16:colId xmlns:a16="http://schemas.microsoft.com/office/drawing/2014/main" val="717463527"/>
                    </a:ext>
                  </a:extLst>
                </a:gridCol>
                <a:gridCol w="468165">
                  <a:extLst>
                    <a:ext uri="{9D8B030D-6E8A-4147-A177-3AD203B41FA5}">
                      <a16:colId xmlns:a16="http://schemas.microsoft.com/office/drawing/2014/main" val="4059165195"/>
                    </a:ext>
                  </a:extLst>
                </a:gridCol>
              </a:tblGrid>
              <a:tr h="1346196">
                <a:tc rowSpan="4"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№</a:t>
                      </a:r>
                      <a:endParaRPr lang="ru-RU" sz="1000">
                        <a:effectLst/>
                      </a:endParaRPr>
                    </a:p>
                    <a:p>
                      <a:pPr algn="ctr" fontAlgn="t"/>
                      <a:r>
                        <a:rPr lang="ru-RU" sz="1000" b="1">
                          <a:effectLst/>
                        </a:rPr>
                        <a:t>п/п</a:t>
                      </a:r>
                      <a:endParaRPr lang="ru-RU" sz="100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Специальность подготовки в соответствии</a:t>
                      </a:r>
                      <a:endParaRPr lang="ru-RU" sz="1000">
                        <a:effectLst/>
                      </a:endParaRPr>
                    </a:p>
                    <a:p>
                      <a:pPr algn="ctr" fontAlgn="t"/>
                      <a:r>
                        <a:rPr lang="ru-RU" sz="1000" b="1">
                          <a:effectLst/>
                        </a:rPr>
                        <a:t>с федеральным государственным образовательным стандартом высшего образования</a:t>
                      </a:r>
                      <a:endParaRPr lang="ru-RU" sz="100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Наименование общеобразовательного предмета</a:t>
                      </a:r>
                      <a:endParaRPr lang="ru-RU" sz="1000">
                        <a:effectLst/>
                      </a:endParaRPr>
                    </a:p>
                    <a:p>
                      <a:pPr algn="ctr" fontAlgn="t"/>
                      <a:r>
                        <a:rPr lang="ru-RU" sz="1000" b="1">
                          <a:effectLst/>
                        </a:rPr>
                        <a:t>и установленное значение минимального количества баллов</a:t>
                      </a:r>
                      <a:endParaRPr lang="ru-RU" sz="1000">
                        <a:effectLst/>
                      </a:endParaRPr>
                    </a:p>
                    <a:p>
                      <a:pPr algn="ctr" fontAlgn="t"/>
                      <a:r>
                        <a:rPr lang="ru-RU" sz="1000" b="1">
                          <a:effectLst/>
                        </a:rPr>
                        <a:t>единого государственного экзамена</a:t>
                      </a:r>
                      <a:endParaRPr lang="ru-RU" sz="100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28446311"/>
                  </a:ext>
                </a:extLst>
              </a:tr>
              <a:tr h="7626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Код</a:t>
                      </a:r>
                      <a:endParaRPr lang="ru-RU" sz="1000" dirty="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Наименование</a:t>
                      </a:r>
                      <a:endParaRPr lang="ru-RU" sz="1000" dirty="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Русский язык</a:t>
                      </a:r>
                      <a:endParaRPr lang="ru-RU" sz="1000" dirty="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Математика</a:t>
                      </a:r>
                      <a:endParaRPr lang="ru-RU" sz="1000">
                        <a:effectLst/>
                      </a:endParaRPr>
                    </a:p>
                    <a:p>
                      <a:pPr algn="ctr" fontAlgn="t"/>
                      <a:r>
                        <a:rPr lang="ru-RU" sz="1000" b="1">
                          <a:effectLst/>
                        </a:rPr>
                        <a:t>профильного уровня</a:t>
                      </a:r>
                      <a:endParaRPr lang="ru-RU" sz="100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Физика</a:t>
                      </a:r>
                      <a:endParaRPr lang="ru-RU" sz="1000" dirty="0">
                        <a:effectLst/>
                      </a:endParaRPr>
                    </a:p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617269"/>
                  </a:ext>
                </a:extLst>
              </a:tr>
              <a:tr h="7626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Саратовское высшее артиллерийское командное училище</a:t>
                      </a:r>
                      <a:endParaRPr lang="ru-RU" sz="1000" dirty="0">
                        <a:effectLst/>
                      </a:endParaRPr>
                    </a:p>
                    <a:p>
                      <a:pPr algn="ctr" fontAlgn="t"/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00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9453274"/>
                  </a:ext>
                </a:extLst>
              </a:tr>
              <a:tr h="9085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000" b="1">
                          <a:effectLst/>
                        </a:rPr>
                        <a:t>13.05.02</a:t>
                      </a:r>
                      <a:endParaRPr lang="ru-RU" sz="100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ru-RU" sz="1000" b="1" dirty="0">
                          <a:effectLst/>
                        </a:rPr>
                        <a:t>Специальные электромеханические системы</a:t>
                      </a:r>
                      <a:endParaRPr lang="ru-RU" sz="1000" dirty="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36</a:t>
                      </a:r>
                      <a:endParaRPr lang="ru-RU" sz="1000" dirty="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27</a:t>
                      </a:r>
                      <a:endParaRPr lang="ru-RU" sz="100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36</a:t>
                      </a:r>
                      <a:endParaRPr lang="ru-RU" sz="1000" dirty="0">
                        <a:effectLst/>
                      </a:endParaRPr>
                    </a:p>
                  </a:txBody>
                  <a:tcPr marL="17336" marR="17336" marT="17336" marB="1733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5785723"/>
                  </a:ext>
                </a:extLst>
              </a:tr>
            </a:tbl>
          </a:graphicData>
        </a:graphic>
      </p:graphicFrame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B62B2F3D-5B87-4730-A976-E9800263E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166" y="1279725"/>
            <a:ext cx="3436620" cy="229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7" name="TextBox 266">
            <a:extLst>
              <a:ext uri="{FF2B5EF4-FFF2-40B4-BE49-F238E27FC236}">
                <a16:creationId xmlns:a16="http://schemas.microsoft.com/office/drawing/2014/main" id="{6D948C4E-F8BE-42FB-B919-B297016FBA59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92EB78D9-A01B-4F45-B2A9-EBE0C3D20AF7}"/>
              </a:ext>
            </a:extLst>
          </p:cNvPr>
          <p:cNvSpPr txBox="1"/>
          <p:nvPr/>
        </p:nvSpPr>
        <p:spPr>
          <a:xfrm>
            <a:off x="130305" y="2598663"/>
            <a:ext cx="344416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Набор не осуществляется </a:t>
            </a:r>
          </a:p>
        </p:txBody>
      </p:sp>
    </p:spTree>
    <p:extLst>
      <p:ext uri="{BB962C8B-B14F-4D97-AF65-F5344CB8AC3E}">
        <p14:creationId xmlns:p14="http://schemas.microsoft.com/office/powerpoint/2010/main" val="80070155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36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CB38D61A-6733-42F2-AC7F-90184DF55573}"/>
              </a:ext>
            </a:extLst>
          </p:cNvPr>
          <p:cNvSpPr txBox="1"/>
          <p:nvPr/>
        </p:nvSpPr>
        <p:spPr>
          <a:xfrm>
            <a:off x="1464185" y="183163"/>
            <a:ext cx="6215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Социальные гарантии военнослужащим и членам семьи</a:t>
            </a:r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9DFD4B22-8FB0-40B7-B8AF-B2FDF3361F9B}"/>
              </a:ext>
            </a:extLst>
          </p:cNvPr>
          <p:cNvSpPr txBox="1"/>
          <p:nvPr/>
        </p:nvSpPr>
        <p:spPr>
          <a:xfrm>
            <a:off x="344487" y="964353"/>
            <a:ext cx="8328458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Главным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документов, определяющим все гарантии военнослужащих является - 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Федеральный закон от 27.05.98 N 76-ФЗ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Военнослужащие обеспечиваются жилыми помещениями в соответствии с приказом Министра обороны Российской Федерации от 30 сентября 2010 г. № 1280. Военнослужащие по прибытию в часть обеспечиваются служебным жилым помещением по нормам на состав семьи. Автоматически становится участником накопительно-ипотечной системы, которая предусматривает возможность приобретения собственного жилья уже через 3 (три) года военной службы. Личные средства военнослужащий при покупке жилья не использует. При условии безупречной службы в течение 20 лет ипотечный кредит оплачивает государство.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 случае отсутствия специализированных жилых помещений военнослужащим по их желанию выплачивается денежная компенсация за найм (поднаем) жилья. В настоящее время данная компенсация выплачивается в размере фактических расходов.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Военнослужащий имеет право на бесплатное обеспечение. Бесплатные обследования, лечения и реабилитационное обеспечение. Ежегодное диспансерное обеспечение. Бесплатное обеспечение лекарствами. Бесплатное изготовление и ремонт зубных протезов.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977702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37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9BB21FB7-A93F-4CD8-B388-7CA42D5C1DD2}"/>
              </a:ext>
            </a:extLst>
          </p:cNvPr>
          <p:cNvSpPr txBox="1"/>
          <p:nvPr/>
        </p:nvSpPr>
        <p:spPr>
          <a:xfrm>
            <a:off x="1464185" y="183163"/>
            <a:ext cx="6215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A8DE5368-387B-4BF6-8D00-B4FBB0D87938}"/>
              </a:ext>
            </a:extLst>
          </p:cNvPr>
          <p:cNvSpPr txBox="1"/>
          <p:nvPr/>
        </p:nvSpPr>
        <p:spPr>
          <a:xfrm>
            <a:off x="1464185" y="175335"/>
            <a:ext cx="6215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Социальные гарантии военнослужащим и членам семьи</a:t>
            </a:r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E5F25E63-DDB4-4196-8AFA-3B2432884A8B}"/>
              </a:ext>
            </a:extLst>
          </p:cNvPr>
          <p:cNvSpPr txBox="1"/>
          <p:nvPr/>
        </p:nvSpPr>
        <p:spPr>
          <a:xfrm>
            <a:off x="575918" y="1043435"/>
            <a:ext cx="7926775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Военнослужащие</a:t>
            </a: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обеспечиваются вещевым имуществом по нормам снабжения, утвержденным постановлением Правительства Российской Федерации от 22 июня 2006 г. №390 «О вещевом обеспечении в федеральных органах исполнительной власти, в которых федеральным законом предусмотрена военная служба, в мирное время».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Военнослужащие подлежат обязательному государственному страхованию за счет средств федерального бюджета.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Право на пенсию возникает у граждан, имеющих на день увольнения со службы выслугу 20 и более лет. Для военнослужащих, заключивших контракт после 24 февраля 2022 г., периоды участия в специальной военной операции во время военной службы по контракту засчитываются в страховой стаж в двойном размере (как день за два).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Военнослужащие по контракту, которые участвуют в специальной военной операции, могут обратиться с заявлением о предоставлении отсрочек платежей и приостановлении исполнения судебных актов о возврате просроченной кредитной задолженности.</a:t>
            </a:r>
          </a:p>
          <a:p>
            <a:pPr algn="just"/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	В период проведения специальной военной операции за военнослужащим сохраняется рабочее место на время прохождения военной службы по контракту.</a:t>
            </a:r>
          </a:p>
        </p:txBody>
      </p:sp>
    </p:spTree>
    <p:extLst>
      <p:ext uri="{BB962C8B-B14F-4D97-AF65-F5344CB8AC3E}">
        <p14:creationId xmlns:p14="http://schemas.microsoft.com/office/powerpoint/2010/main" val="857463490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38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9BB21FB7-A93F-4CD8-B388-7CA42D5C1DD2}"/>
              </a:ext>
            </a:extLst>
          </p:cNvPr>
          <p:cNvSpPr txBox="1"/>
          <p:nvPr/>
        </p:nvSpPr>
        <p:spPr>
          <a:xfrm>
            <a:off x="1464185" y="183163"/>
            <a:ext cx="6215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A8DE5368-387B-4BF6-8D00-B4FBB0D87938}"/>
              </a:ext>
            </a:extLst>
          </p:cNvPr>
          <p:cNvSpPr txBox="1"/>
          <p:nvPr/>
        </p:nvSpPr>
        <p:spPr>
          <a:xfrm>
            <a:off x="1464185" y="175335"/>
            <a:ext cx="62156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Социальные гарантии военнослужащим и членам семьи</a:t>
            </a:r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E5F25E63-DDB4-4196-8AFA-3B2432884A8B}"/>
              </a:ext>
            </a:extLst>
          </p:cNvPr>
          <p:cNvSpPr txBox="1"/>
          <p:nvPr/>
        </p:nvSpPr>
        <p:spPr>
          <a:xfrm>
            <a:off x="575918" y="1043435"/>
            <a:ext cx="7926775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Дети военнослужащих-участников специальной военной операции имеют право на первоочередное поступление в российские вузы по отдельной квоте. Такая квота приема на программы бакалавриата и специалитета для абитуриентов составляет 10% от общего количества бюджетных мест каждого вуза. Дети раненых и погибших могут поступить в вуз без вступительных испытаний.</a:t>
            </a:r>
          </a:p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Детям военнослужащих по контракту предоставляется приоритетное право на отдых в летних оздоровительных лагерях (включая «Орленок», «Артек» и «Океан»), а также получают право на первоочередное поступление в детские сады и школы.</a:t>
            </a:r>
          </a:p>
        </p:txBody>
      </p:sp>
    </p:spTree>
    <p:extLst>
      <p:ext uri="{BB962C8B-B14F-4D97-AF65-F5344CB8AC3E}">
        <p14:creationId xmlns:p14="http://schemas.microsoft.com/office/powerpoint/2010/main" val="1869485405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10815498"/>
              </p:ext>
            </p:extLst>
          </p:nvPr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4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45A20431-964A-4E23-8D4E-3B268242C636}"/>
              </a:ext>
            </a:extLst>
          </p:cNvPr>
          <p:cNvSpPr txBox="1"/>
          <p:nvPr/>
        </p:nvSpPr>
        <p:spPr>
          <a:xfrm>
            <a:off x="1157429" y="99515"/>
            <a:ext cx="708813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Тюменское высшее военно-инженерное командное училище имени маршала инженерных войск А. И. </a:t>
            </a:r>
            <a:r>
              <a:rPr lang="ru-RU" sz="16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Прошлякова</a:t>
            </a:r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Picture background">
            <a:extLst>
              <a:ext uri="{FF2B5EF4-FFF2-40B4-BE49-F238E27FC236}">
                <a16:creationId xmlns:a16="http://schemas.microsoft.com/office/drawing/2014/main" id="{96AEB1A6-B0C4-4808-827E-29B4755C5C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945" y="1107024"/>
            <a:ext cx="2853935" cy="1604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" name="TextBox 264">
            <a:extLst>
              <a:ext uri="{FF2B5EF4-FFF2-40B4-BE49-F238E27FC236}">
                <a16:creationId xmlns:a16="http://schemas.microsoft.com/office/drawing/2014/main" id="{396A7DA0-E717-4054-BBF3-D79EEA7ED8DC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14EDEEEF-68AD-4B06-A3B0-6688ACB8D625}"/>
              </a:ext>
            </a:extLst>
          </p:cNvPr>
          <p:cNvSpPr txBox="1"/>
          <p:nvPr/>
        </p:nvSpPr>
        <p:spPr>
          <a:xfrm>
            <a:off x="34837" y="1887840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5D8C7309-7798-4714-8D4B-E83222F0FD26}"/>
              </a:ext>
            </a:extLst>
          </p:cNvPr>
          <p:cNvSpPr txBox="1"/>
          <p:nvPr/>
        </p:nvSpPr>
        <p:spPr>
          <a:xfrm>
            <a:off x="0" y="1187573"/>
            <a:ext cx="97143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0" dirty="0">
                <a:solidFill>
                  <a:srgbClr val="000000"/>
                </a:solidFill>
                <a:effectLst/>
              </a:rPr>
              <a:t>- специальные радиотехнические системы</a:t>
            </a:r>
          </a:p>
          <a:p>
            <a:r>
              <a:rPr lang="ru-RU" sz="1100" dirty="0"/>
              <a:t>- тепло и </a:t>
            </a:r>
            <a:r>
              <a:rPr lang="ru-RU" sz="1100" dirty="0" err="1"/>
              <a:t>электрообеспечение</a:t>
            </a:r>
            <a:r>
              <a:rPr lang="ru-RU" sz="1100" dirty="0"/>
              <a:t> специальных технических систем и объектов</a:t>
            </a:r>
          </a:p>
          <a:p>
            <a:r>
              <a:rPr lang="ru-RU" sz="1100" dirty="0"/>
              <a:t>- транспортные средства специального назначения</a:t>
            </a:r>
          </a:p>
          <a:p>
            <a:r>
              <a:rPr lang="ru-RU" sz="1100" dirty="0"/>
              <a:t>- Строительство и эксплуатация зданий и сооружений военного и специального назначения</a:t>
            </a:r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DD82B438-D389-40A4-A36F-8E59FC301DFB}"/>
              </a:ext>
            </a:extLst>
          </p:cNvPr>
          <p:cNvSpPr txBox="1"/>
          <p:nvPr/>
        </p:nvSpPr>
        <p:spPr>
          <a:xfrm>
            <a:off x="9675" y="2195405"/>
            <a:ext cx="387003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- Электроснабжение (по отраслям)</a:t>
            </a:r>
          </a:p>
          <a:p>
            <a:r>
              <a:rPr lang="ru-RU" sz="1100" dirty="0"/>
              <a:t>- Специальные машины и устройства</a:t>
            </a:r>
          </a:p>
        </p:txBody>
      </p: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811404E0-5B50-4973-B36B-717CB2A4B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5867342"/>
              </p:ext>
            </p:extLst>
          </p:nvPr>
        </p:nvGraphicFramePr>
        <p:xfrm>
          <a:off x="157120" y="2788261"/>
          <a:ext cx="7127999" cy="3970224"/>
        </p:xfrm>
        <a:graphic>
          <a:graphicData uri="http://schemas.openxmlformats.org/drawingml/2006/table">
            <a:tbl>
              <a:tblPr/>
              <a:tblGrid>
                <a:gridCol w="610740">
                  <a:extLst>
                    <a:ext uri="{9D8B030D-6E8A-4147-A177-3AD203B41FA5}">
                      <a16:colId xmlns:a16="http://schemas.microsoft.com/office/drawing/2014/main" val="797413363"/>
                    </a:ext>
                  </a:extLst>
                </a:gridCol>
                <a:gridCol w="2547434">
                  <a:extLst>
                    <a:ext uri="{9D8B030D-6E8A-4147-A177-3AD203B41FA5}">
                      <a16:colId xmlns:a16="http://schemas.microsoft.com/office/drawing/2014/main" val="1579716712"/>
                    </a:ext>
                  </a:extLst>
                </a:gridCol>
                <a:gridCol w="2547434">
                  <a:extLst>
                    <a:ext uri="{9D8B030D-6E8A-4147-A177-3AD203B41FA5}">
                      <a16:colId xmlns:a16="http://schemas.microsoft.com/office/drawing/2014/main" val="1593148734"/>
                    </a:ext>
                  </a:extLst>
                </a:gridCol>
                <a:gridCol w="514308">
                  <a:extLst>
                    <a:ext uri="{9D8B030D-6E8A-4147-A177-3AD203B41FA5}">
                      <a16:colId xmlns:a16="http://schemas.microsoft.com/office/drawing/2014/main" val="2736483496"/>
                    </a:ext>
                  </a:extLst>
                </a:gridCol>
                <a:gridCol w="514308">
                  <a:extLst>
                    <a:ext uri="{9D8B030D-6E8A-4147-A177-3AD203B41FA5}">
                      <a16:colId xmlns:a16="http://schemas.microsoft.com/office/drawing/2014/main" val="806573036"/>
                    </a:ext>
                  </a:extLst>
                </a:gridCol>
                <a:gridCol w="393775">
                  <a:extLst>
                    <a:ext uri="{9D8B030D-6E8A-4147-A177-3AD203B41FA5}">
                      <a16:colId xmlns:a16="http://schemas.microsoft.com/office/drawing/2014/main" val="102569042"/>
                    </a:ext>
                  </a:extLst>
                </a:gridCol>
              </a:tblGrid>
              <a:tr h="1539293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№</a:t>
                      </a:r>
                      <a:endParaRPr lang="ru-RU" sz="1000">
                        <a:effectLst/>
                      </a:endParaRPr>
                    </a:p>
                    <a:p>
                      <a:pPr algn="ctr" fontAlgn="t"/>
                      <a:r>
                        <a:rPr lang="ru-RU" sz="1000" b="1">
                          <a:effectLst/>
                        </a:rPr>
                        <a:t>п/п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Специальность подготовки в соответствии</a:t>
                      </a:r>
                      <a:endParaRPr lang="ru-RU" sz="1000" dirty="0">
                        <a:effectLst/>
                      </a:endParaRPr>
                    </a:p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с федеральным государственным образовательным стандартом высшего образования</a:t>
                      </a:r>
                      <a:endParaRPr lang="ru-RU" sz="1000" dirty="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Наименование общеобразовательного предмета</a:t>
                      </a:r>
                      <a:endParaRPr lang="ru-RU" sz="1000">
                        <a:effectLst/>
                      </a:endParaRPr>
                    </a:p>
                    <a:p>
                      <a:pPr algn="ctr" fontAlgn="t"/>
                      <a:r>
                        <a:rPr lang="ru-RU" sz="1000" b="1">
                          <a:effectLst/>
                        </a:rPr>
                        <a:t>и установленное значение минимального количества баллов</a:t>
                      </a:r>
                      <a:endParaRPr lang="ru-RU" sz="1000">
                        <a:effectLst/>
                      </a:endParaRPr>
                    </a:p>
                    <a:p>
                      <a:pPr algn="ctr" fontAlgn="t"/>
                      <a:r>
                        <a:rPr lang="ru-RU" sz="1000" b="1">
                          <a:effectLst/>
                        </a:rPr>
                        <a:t>единого государственного экзамена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0643956"/>
                  </a:ext>
                </a:extLst>
              </a:tr>
              <a:tr h="80689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Код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Наименование</a:t>
                      </a:r>
                      <a:endParaRPr lang="ru-RU" sz="1000" dirty="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Русский язык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Математика</a:t>
                      </a:r>
                      <a:endParaRPr lang="ru-RU" sz="1000">
                        <a:effectLst/>
                      </a:endParaRPr>
                    </a:p>
                    <a:p>
                      <a:pPr algn="ctr" fontAlgn="t"/>
                      <a:r>
                        <a:rPr lang="ru-RU" sz="1000" b="1">
                          <a:effectLst/>
                        </a:rPr>
                        <a:t>профильного уровня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Физика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4015534"/>
                  </a:ext>
                </a:extLst>
              </a:tr>
              <a:tr h="22097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1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11.05.02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36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32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41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6364975"/>
                  </a:ext>
                </a:extLst>
              </a:tr>
              <a:tr h="36745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2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dirty="0">
                          <a:effectLst/>
                        </a:rPr>
                        <a:t>13.05.01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Тепло- и электрообеспечение специальных технических систем и объектов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36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27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36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8203210"/>
                  </a:ext>
                </a:extLst>
              </a:tr>
              <a:tr h="36745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3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23.05.02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Транспортные средства специального назначения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36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27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36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1615898"/>
                  </a:ext>
                </a:extLst>
              </a:tr>
              <a:tr h="513933"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>
                          <a:effectLst/>
                        </a:rPr>
                        <a:t>4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56.05.07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>
                          <a:effectLst/>
                        </a:rPr>
                        <a:t>Строительство и эксплуатация зданий и сооружений военного и специального назначения</a:t>
                      </a: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36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>
                          <a:effectLst/>
                        </a:rPr>
                        <a:t>32</a:t>
                      </a:r>
                      <a:endParaRPr lang="ru-RU" sz="100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1" dirty="0">
                          <a:effectLst/>
                        </a:rPr>
                        <a:t>41</a:t>
                      </a:r>
                      <a:endParaRPr lang="ru-RU" sz="1000" dirty="0">
                        <a:effectLst/>
                      </a:endParaRPr>
                    </a:p>
                  </a:txBody>
                  <a:tcPr marL="38752" marR="38752" marT="38752" marB="38752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996669"/>
                  </a:ext>
                </a:extLst>
              </a:tr>
            </a:tbl>
          </a:graphicData>
        </a:graphic>
      </p:graphicFrame>
      <p:sp>
        <p:nvSpPr>
          <p:cNvPr id="270" name="TextBox 269">
            <a:extLst>
              <a:ext uri="{FF2B5EF4-FFF2-40B4-BE49-F238E27FC236}">
                <a16:creationId xmlns:a16="http://schemas.microsoft.com/office/drawing/2014/main" id="{5BAD3B55-B09B-41CA-9B2C-0C7D78704872}"/>
              </a:ext>
            </a:extLst>
          </p:cNvPr>
          <p:cNvSpPr txBox="1"/>
          <p:nvPr/>
        </p:nvSpPr>
        <p:spPr>
          <a:xfrm>
            <a:off x="7325927" y="4193099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4060615557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5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A7ACE739-8DC2-48CB-9CC0-58F741A5AD04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57" name="TextBox 256">
            <a:extLst>
              <a:ext uri="{FF2B5EF4-FFF2-40B4-BE49-F238E27FC236}">
                <a16:creationId xmlns:a16="http://schemas.microsoft.com/office/drawing/2014/main" id="{16E673E4-C9A0-45B8-9066-C80436E0B359}"/>
              </a:ext>
            </a:extLst>
          </p:cNvPr>
          <p:cNvSpPr txBox="1"/>
          <p:nvPr/>
        </p:nvSpPr>
        <p:spPr>
          <a:xfrm>
            <a:off x="9630" y="2407438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830EA49E-632B-4695-A3A2-DEDC68A35F26}"/>
              </a:ext>
            </a:extLst>
          </p:cNvPr>
          <p:cNvSpPr txBox="1"/>
          <p:nvPr/>
        </p:nvSpPr>
        <p:spPr>
          <a:xfrm>
            <a:off x="130305" y="1188080"/>
            <a:ext cx="97143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0" dirty="0">
                <a:solidFill>
                  <a:srgbClr val="000000"/>
                </a:solidFill>
                <a:effectLst/>
              </a:rPr>
              <a:t>Применение и эксплуатация автоматизированных систем специального назначения</a:t>
            </a:r>
          </a:p>
          <a:p>
            <a:r>
              <a:rPr lang="ru-RU" sz="1100" dirty="0"/>
              <a:t>Информационная безопасность автоматизированных систем</a:t>
            </a:r>
          </a:p>
          <a:p>
            <a:r>
              <a:rPr lang="ru-RU" sz="1100" dirty="0"/>
              <a:t>Специальные радиотехнические системы</a:t>
            </a:r>
          </a:p>
          <a:p>
            <a:r>
              <a:rPr lang="ru-RU" sz="1100" dirty="0"/>
              <a:t>Специальные организационно-технические системы</a:t>
            </a:r>
          </a:p>
          <a:p>
            <a:r>
              <a:rPr lang="ru-RU" sz="1100" dirty="0"/>
              <a:t>Управление боевым обеспечением войск (сил)</a:t>
            </a:r>
          </a:p>
          <a:p>
            <a:r>
              <a:rPr lang="ru-RU" sz="1100" dirty="0"/>
              <a:t>Управление техническим обеспечением войск (сил)</a:t>
            </a:r>
          </a:p>
          <a:p>
            <a:r>
              <a:rPr lang="ru-RU" sz="1100" dirty="0"/>
              <a:t>Военные науки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AF144A1B-3B85-4EF5-A969-7A346B2D1E04}"/>
              </a:ext>
            </a:extLst>
          </p:cNvPr>
          <p:cNvSpPr txBox="1"/>
          <p:nvPr/>
        </p:nvSpPr>
        <p:spPr>
          <a:xfrm>
            <a:off x="125687" y="2711545"/>
            <a:ext cx="387003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Компьютерные системы и комплексы</a:t>
            </a:r>
          </a:p>
          <a:p>
            <a:r>
              <a:rPr lang="ru-RU" sz="1100" dirty="0"/>
              <a:t>Монтаж, техническое обслуживание и ремонт электронных приборов и устройств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95FCEADC-CA31-47E0-A222-49D21990C338}"/>
              </a:ext>
            </a:extLst>
          </p:cNvPr>
          <p:cNvSpPr txBox="1"/>
          <p:nvPr/>
        </p:nvSpPr>
        <p:spPr>
          <a:xfrm>
            <a:off x="1158109" y="179434"/>
            <a:ext cx="70881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Военный университет радиоэлектроники</a:t>
            </a:r>
          </a:p>
        </p:txBody>
      </p:sp>
      <p:pic>
        <p:nvPicPr>
          <p:cNvPr id="5122" name="Picture 2" descr="Picture background">
            <a:extLst>
              <a:ext uri="{FF2B5EF4-FFF2-40B4-BE49-F238E27FC236}">
                <a16:creationId xmlns:a16="http://schemas.microsoft.com/office/drawing/2014/main" id="{49E09E2C-5797-42BC-8F79-82A52E235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3490" y="883650"/>
            <a:ext cx="3223389" cy="2417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890C278E-C286-4E27-A74D-50352383DC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5114595"/>
              </p:ext>
            </p:extLst>
          </p:nvPr>
        </p:nvGraphicFramePr>
        <p:xfrm>
          <a:off x="-110915" y="3429000"/>
          <a:ext cx="5724000" cy="4406736"/>
        </p:xfrm>
        <a:graphic>
          <a:graphicData uri="http://schemas.openxmlformats.org/drawingml/2006/table">
            <a:tbl>
              <a:tblPr/>
              <a:tblGrid>
                <a:gridCol w="683970">
                  <a:extLst>
                    <a:ext uri="{9D8B030D-6E8A-4147-A177-3AD203B41FA5}">
                      <a16:colId xmlns:a16="http://schemas.microsoft.com/office/drawing/2014/main" val="4246629447"/>
                    </a:ext>
                  </a:extLst>
                </a:gridCol>
                <a:gridCol w="960468">
                  <a:extLst>
                    <a:ext uri="{9D8B030D-6E8A-4147-A177-3AD203B41FA5}">
                      <a16:colId xmlns:a16="http://schemas.microsoft.com/office/drawing/2014/main" val="2751102724"/>
                    </a:ext>
                  </a:extLst>
                </a:gridCol>
                <a:gridCol w="960468">
                  <a:extLst>
                    <a:ext uri="{9D8B030D-6E8A-4147-A177-3AD203B41FA5}">
                      <a16:colId xmlns:a16="http://schemas.microsoft.com/office/drawing/2014/main" val="30373194"/>
                    </a:ext>
                  </a:extLst>
                </a:gridCol>
                <a:gridCol w="582102">
                  <a:extLst>
                    <a:ext uri="{9D8B030D-6E8A-4147-A177-3AD203B41FA5}">
                      <a16:colId xmlns:a16="http://schemas.microsoft.com/office/drawing/2014/main" val="1101066951"/>
                    </a:ext>
                  </a:extLst>
                </a:gridCol>
                <a:gridCol w="582102">
                  <a:extLst>
                    <a:ext uri="{9D8B030D-6E8A-4147-A177-3AD203B41FA5}">
                      <a16:colId xmlns:a16="http://schemas.microsoft.com/office/drawing/2014/main" val="2386190722"/>
                    </a:ext>
                  </a:extLst>
                </a:gridCol>
                <a:gridCol w="683970">
                  <a:extLst>
                    <a:ext uri="{9D8B030D-6E8A-4147-A177-3AD203B41FA5}">
                      <a16:colId xmlns:a16="http://schemas.microsoft.com/office/drawing/2014/main" val="2025093203"/>
                    </a:ext>
                  </a:extLst>
                </a:gridCol>
                <a:gridCol w="683970">
                  <a:extLst>
                    <a:ext uri="{9D8B030D-6E8A-4147-A177-3AD203B41FA5}">
                      <a16:colId xmlns:a16="http://schemas.microsoft.com/office/drawing/2014/main" val="1637085159"/>
                    </a:ext>
                  </a:extLst>
                </a:gridCol>
                <a:gridCol w="586950">
                  <a:extLst>
                    <a:ext uri="{9D8B030D-6E8A-4147-A177-3AD203B41FA5}">
                      <a16:colId xmlns:a16="http://schemas.microsoft.com/office/drawing/2014/main" val="1080338792"/>
                    </a:ext>
                  </a:extLst>
                </a:gridCol>
              </a:tblGrid>
              <a:tr h="354010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№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п/п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Специальность подготовки в соответствии с федеральным государственным стандартом высшего образования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Наименование общеобразовательного предмета и установленное значение минимального количества баллов единого государственного экзамена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8693347"/>
                  </a:ext>
                </a:extLst>
              </a:tr>
              <a:tr h="56142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Код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Наименование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Русский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язык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Математика профильного уровня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Физика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Информатика и информационно-коммуникационные технологии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Обществознание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7852357"/>
                  </a:ext>
                </a:extLst>
              </a:tr>
              <a:tr h="14659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1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09.05.01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Применение и эксплуатация автоматизированных систем специального назначения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40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40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на выбор</a:t>
                      </a:r>
                      <a:endParaRPr lang="ru-RU" sz="700">
                        <a:effectLst/>
                      </a:endParaRP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-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8558578"/>
                  </a:ext>
                </a:extLst>
              </a:tr>
              <a:tr h="5185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 </a:t>
                      </a:r>
                    </a:p>
                    <a:p>
                      <a:pPr algn="ctr" fontAlgn="t"/>
                      <a:r>
                        <a:rPr lang="ru-RU" sz="700">
                          <a:effectLst/>
                        </a:rPr>
                        <a:t>44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3381417"/>
                  </a:ext>
                </a:extLst>
              </a:tr>
              <a:tr h="4577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10.05.03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Информационная безопасность автоматизированных систем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40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40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40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44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-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93041396"/>
                  </a:ext>
                </a:extLst>
              </a:tr>
              <a:tr h="3540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11.05.02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Специальные радиотехнические системы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40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-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831350"/>
                  </a:ext>
                </a:extLst>
              </a:tr>
              <a:tr h="457718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11.05.04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Инфокоммуникационные технологии и системы специальной связи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dirty="0">
                          <a:effectLst/>
                        </a:rPr>
                        <a:t>36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40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-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981390"/>
                  </a:ext>
                </a:extLst>
              </a:tr>
              <a:tr h="354010"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5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27.05.01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Специальные организационно-технические системы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44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30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44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-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9798247"/>
                  </a:ext>
                </a:extLst>
              </a:tr>
              <a:tr h="146592"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6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56.05.04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Управление персоналом (Вооруженные Силы Российской Федерации, другие войска, воинские формирования и приравненные к ним органы Российской Федерации)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36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27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-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700" b="1">
                          <a:effectLst/>
                        </a:rPr>
                        <a:t>на выбор</a:t>
                      </a:r>
                      <a:endParaRPr lang="ru-RU" sz="700">
                        <a:effectLst/>
                      </a:endParaRP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29797"/>
                  </a:ext>
                </a:extLst>
              </a:tr>
              <a:tr h="9333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>
                          <a:effectLst/>
                        </a:rPr>
                        <a:t>40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700" dirty="0">
                          <a:effectLst/>
                        </a:rPr>
                        <a:t>42</a:t>
                      </a:r>
                    </a:p>
                  </a:txBody>
                  <a:tcPr marL="22056" marR="22056" marT="22056" marB="22056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34609486"/>
                  </a:ext>
                </a:extLst>
              </a:tr>
            </a:tbl>
          </a:graphicData>
        </a:graphic>
      </p:graphicFrame>
      <p:sp>
        <p:nvSpPr>
          <p:cNvPr id="268" name="TextBox 267">
            <a:extLst>
              <a:ext uri="{FF2B5EF4-FFF2-40B4-BE49-F238E27FC236}">
                <a16:creationId xmlns:a16="http://schemas.microsoft.com/office/drawing/2014/main" id="{D2EC558D-061A-4DAC-9BB6-6B5DB424FC31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1808185636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6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5C3E64A-7582-42EF-B654-E1B4269594EB}"/>
              </a:ext>
            </a:extLst>
          </p:cNvPr>
          <p:cNvSpPr txBox="1"/>
          <p:nvPr/>
        </p:nvSpPr>
        <p:spPr>
          <a:xfrm>
            <a:off x="1627776" y="130235"/>
            <a:ext cx="5888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Военный университет Министерства обороны Российской Федерации</a:t>
            </a:r>
          </a:p>
        </p:txBody>
      </p:sp>
      <p:sp>
        <p:nvSpPr>
          <p:cNvPr id="259" name="TextBox 258">
            <a:extLst>
              <a:ext uri="{FF2B5EF4-FFF2-40B4-BE49-F238E27FC236}">
                <a16:creationId xmlns:a16="http://schemas.microsoft.com/office/drawing/2014/main" id="{0A94876A-48C0-4390-A043-AE8E32392299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FFD83745-65AC-44C0-9DEC-CEBAA8C65BBC}"/>
              </a:ext>
            </a:extLst>
          </p:cNvPr>
          <p:cNvSpPr txBox="1"/>
          <p:nvPr/>
        </p:nvSpPr>
        <p:spPr>
          <a:xfrm>
            <a:off x="0" y="261320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CDCC68AC-6F79-443E-AFF5-7F8766CFA472}"/>
              </a:ext>
            </a:extLst>
          </p:cNvPr>
          <p:cNvSpPr txBox="1"/>
          <p:nvPr/>
        </p:nvSpPr>
        <p:spPr>
          <a:xfrm>
            <a:off x="130305" y="1188080"/>
            <a:ext cx="971434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i="0" dirty="0">
                <a:solidFill>
                  <a:srgbClr val="000000"/>
                </a:solidFill>
                <a:effectLst/>
              </a:rPr>
              <a:t>Психология служебной деятельности</a:t>
            </a:r>
          </a:p>
          <a:p>
            <a:r>
              <a:rPr lang="ru-RU" sz="1100" dirty="0"/>
              <a:t>Экономическая безопасность</a:t>
            </a:r>
          </a:p>
          <a:p>
            <a:r>
              <a:rPr lang="ru-RU" sz="1100" dirty="0"/>
              <a:t>Правовое обеспечение национальной безопасности</a:t>
            </a:r>
          </a:p>
          <a:p>
            <a:r>
              <a:rPr lang="ru-RU" sz="1100" dirty="0"/>
              <a:t>Педагогика и психология девиантного поведения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</a:rPr>
              <a:t>Перевод и переводоведение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</a:rPr>
              <a:t>Дирижирование военным духовым оркестром</a:t>
            </a:r>
          </a:p>
          <a:p>
            <a:r>
              <a:rPr lang="ru-RU" sz="1100" dirty="0"/>
              <a:t>Военная журналистика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Военно-политическая работа</a:t>
            </a:r>
            <a:endParaRPr lang="ru-RU" sz="1100" dirty="0"/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87258A60-9D70-45E1-8245-459C586483B2}"/>
              </a:ext>
            </a:extLst>
          </p:cNvPr>
          <p:cNvSpPr txBox="1"/>
          <p:nvPr/>
        </p:nvSpPr>
        <p:spPr>
          <a:xfrm>
            <a:off x="29819" y="2982535"/>
            <a:ext cx="387003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Компьютерные системы и комплексы</a:t>
            </a:r>
          </a:p>
          <a:p>
            <a:r>
              <a:rPr lang="ru-RU" sz="1100" dirty="0"/>
              <a:t>Монтаж, техническое обслуживание и ремонт электронных приборов и устройств</a:t>
            </a: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:a16="http://schemas.microsoft.com/office/drawing/2014/main" id="{9BCC5AC3-AEA4-4663-B431-01CF0C00A8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190" y="1461902"/>
            <a:ext cx="4062577" cy="2315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9" name="TextBox 268">
            <a:extLst>
              <a:ext uri="{FF2B5EF4-FFF2-40B4-BE49-F238E27FC236}">
                <a16:creationId xmlns:a16="http://schemas.microsoft.com/office/drawing/2014/main" id="{3FB6CDB8-EB3D-4704-87D5-B4307D5C9230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61DDF703-3B5D-45AB-8AA5-C0372351D579}"/>
              </a:ext>
            </a:extLst>
          </p:cNvPr>
          <p:cNvSpPr txBox="1"/>
          <p:nvPr/>
        </p:nvSpPr>
        <p:spPr>
          <a:xfrm>
            <a:off x="0" y="3718282"/>
            <a:ext cx="541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cs typeface="Arial" panose="020B0604020202020204" pitchFamily="34" charset="0"/>
              </a:rPr>
              <a:t>Особые условия поступления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плавание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027771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0521782"/>
              </p:ext>
            </p:extLst>
          </p:nvPr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7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E9BD25DB-7D3B-408A-8B11-79A13B56292F}"/>
              </a:ext>
            </a:extLst>
          </p:cNvPr>
          <p:cNvSpPr txBox="1"/>
          <p:nvPr/>
        </p:nvSpPr>
        <p:spPr>
          <a:xfrm>
            <a:off x="1627776" y="130235"/>
            <a:ext cx="588844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Военный институт физической культуры</a:t>
            </a:r>
          </a:p>
        </p:txBody>
      </p:sp>
      <p:pic>
        <p:nvPicPr>
          <p:cNvPr id="7170" name="Picture 2" descr="Picture background">
            <a:extLst>
              <a:ext uri="{FF2B5EF4-FFF2-40B4-BE49-F238E27FC236}">
                <a16:creationId xmlns:a16="http://schemas.microsoft.com/office/drawing/2014/main" id="{30C00B97-7A5C-4CFC-9FF3-089F96EB8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720" y="1388745"/>
            <a:ext cx="3627120" cy="2040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9" name="TextBox 258">
            <a:extLst>
              <a:ext uri="{FF2B5EF4-FFF2-40B4-BE49-F238E27FC236}">
                <a16:creationId xmlns:a16="http://schemas.microsoft.com/office/drawing/2014/main" id="{3F2C396F-67F2-4924-82E4-845E0C88A984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65" name="TextBox 264">
            <a:extLst>
              <a:ext uri="{FF2B5EF4-FFF2-40B4-BE49-F238E27FC236}">
                <a16:creationId xmlns:a16="http://schemas.microsoft.com/office/drawing/2014/main" id="{9891901D-FBC9-403F-A9F6-2512CFDED41F}"/>
              </a:ext>
            </a:extLst>
          </p:cNvPr>
          <p:cNvSpPr txBox="1"/>
          <p:nvPr/>
        </p:nvSpPr>
        <p:spPr>
          <a:xfrm>
            <a:off x="0" y="2613203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97EF50AC-4B1F-4171-B985-700A71FDCD4F}"/>
              </a:ext>
            </a:extLst>
          </p:cNvPr>
          <p:cNvSpPr txBox="1"/>
          <p:nvPr/>
        </p:nvSpPr>
        <p:spPr>
          <a:xfrm>
            <a:off x="130305" y="1188080"/>
            <a:ext cx="971434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Служебно-прикладная физическая подготовка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Образовательные и педагогические науки</a:t>
            </a:r>
          </a:p>
          <a:p>
            <a:endParaRPr lang="ru-RU" sz="1100" b="0" i="0" dirty="0">
              <a:solidFill>
                <a:srgbClr val="000000"/>
              </a:solidFill>
              <a:effectLst/>
              <a:latin typeface="PFAgoraSansPro"/>
            </a:endParaRPr>
          </a:p>
          <a:p>
            <a:endParaRPr lang="ru-RU" sz="1100" dirty="0"/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24FCF797-0183-4496-B846-1724F7271A54}"/>
              </a:ext>
            </a:extLst>
          </p:cNvPr>
          <p:cNvSpPr txBox="1"/>
          <p:nvPr/>
        </p:nvSpPr>
        <p:spPr>
          <a:xfrm>
            <a:off x="126610" y="2963252"/>
            <a:ext cx="3870037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Физическая культура</a:t>
            </a:r>
          </a:p>
        </p:txBody>
      </p:sp>
      <p:graphicFrame>
        <p:nvGraphicFramePr>
          <p:cNvPr id="8" name="Таблица 7">
            <a:extLst>
              <a:ext uri="{FF2B5EF4-FFF2-40B4-BE49-F238E27FC236}">
                <a16:creationId xmlns:a16="http://schemas.microsoft.com/office/drawing/2014/main" id="{AE6CABB2-FC9D-47B0-B1B3-94048E47B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9535096"/>
              </p:ext>
            </p:extLst>
          </p:nvPr>
        </p:nvGraphicFramePr>
        <p:xfrm>
          <a:off x="130305" y="3697409"/>
          <a:ext cx="6588000" cy="1653742"/>
        </p:xfrm>
        <a:graphic>
          <a:graphicData uri="http://schemas.openxmlformats.org/drawingml/2006/table">
            <a:tbl>
              <a:tblPr/>
              <a:tblGrid>
                <a:gridCol w="1282225">
                  <a:extLst>
                    <a:ext uri="{9D8B030D-6E8A-4147-A177-3AD203B41FA5}">
                      <a16:colId xmlns:a16="http://schemas.microsoft.com/office/drawing/2014/main" val="1153673277"/>
                    </a:ext>
                  </a:extLst>
                </a:gridCol>
                <a:gridCol w="2520249">
                  <a:extLst>
                    <a:ext uri="{9D8B030D-6E8A-4147-A177-3AD203B41FA5}">
                      <a16:colId xmlns:a16="http://schemas.microsoft.com/office/drawing/2014/main" val="3977227207"/>
                    </a:ext>
                  </a:extLst>
                </a:gridCol>
                <a:gridCol w="1304333">
                  <a:extLst>
                    <a:ext uri="{9D8B030D-6E8A-4147-A177-3AD203B41FA5}">
                      <a16:colId xmlns:a16="http://schemas.microsoft.com/office/drawing/2014/main" val="607946428"/>
                    </a:ext>
                  </a:extLst>
                </a:gridCol>
                <a:gridCol w="1481193">
                  <a:extLst>
                    <a:ext uri="{9D8B030D-6E8A-4147-A177-3AD203B41FA5}">
                      <a16:colId xmlns:a16="http://schemas.microsoft.com/office/drawing/2014/main" val="2137152800"/>
                    </a:ext>
                  </a:extLst>
                </a:gridCol>
              </a:tblGrid>
              <a:tr h="833199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 dirty="0">
                          <a:solidFill>
                            <a:srgbClr val="2A4298"/>
                          </a:solidFill>
                          <a:effectLst/>
                          <a:latin typeface="PFBulletinSansPro"/>
                        </a:rPr>
                        <a:t>Специальность подготовки в соответствии с Федеральным государственным образовательным стандартом высшего образования</a:t>
                      </a: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b="0">
                          <a:solidFill>
                            <a:srgbClr val="2A4298"/>
                          </a:solidFill>
                          <a:effectLst/>
                          <a:latin typeface="PFBulletinSansPro"/>
                        </a:rPr>
                        <a:t>Наименование общеобразовательного предмета</a:t>
                      </a:r>
                      <a:br>
                        <a:rPr lang="ru-RU" sz="1200" b="0">
                          <a:solidFill>
                            <a:srgbClr val="2A4298"/>
                          </a:solidFill>
                          <a:effectLst/>
                          <a:latin typeface="PFBulletinSansPro"/>
                        </a:rPr>
                      </a:br>
                      <a:r>
                        <a:rPr lang="ru-RU" sz="1200" b="0">
                          <a:solidFill>
                            <a:srgbClr val="2A4298"/>
                          </a:solidFill>
                          <a:effectLst/>
                          <a:latin typeface="PFBulletinSansPro"/>
                        </a:rPr>
                        <a:t>и установленное значение минимального количества баллов ЕГЭ</a:t>
                      </a: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6935813"/>
                  </a:ext>
                </a:extLst>
              </a:tr>
              <a:tr h="307696">
                <a:tc>
                  <a:txBody>
                    <a:bodyPr/>
                    <a:lstStyle/>
                    <a:p>
                      <a:pPr algn="ctr"/>
                      <a:r>
                        <a:rPr lang="ru-RU" sz="1200" b="0">
                          <a:solidFill>
                            <a:srgbClr val="2A4298"/>
                          </a:solidFill>
                          <a:effectLst/>
                          <a:latin typeface="PFBulletinSansPro"/>
                        </a:rPr>
                        <a:t>Код</a:t>
                      </a: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>
                          <a:solidFill>
                            <a:srgbClr val="2A4298"/>
                          </a:solidFill>
                          <a:effectLst/>
                          <a:latin typeface="PFBulletinSansPro"/>
                        </a:rPr>
                        <a:t>Наименование</a:t>
                      </a: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>
                          <a:solidFill>
                            <a:srgbClr val="2A4298"/>
                          </a:solidFill>
                          <a:effectLst/>
                          <a:latin typeface="PFBulletinSansPro"/>
                        </a:rPr>
                        <a:t>Русский язык</a:t>
                      </a: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>
                          <a:solidFill>
                            <a:srgbClr val="2A4298"/>
                          </a:solidFill>
                          <a:effectLst/>
                          <a:latin typeface="PFBulletinSansPro"/>
                        </a:rPr>
                        <a:t>Биология</a:t>
                      </a:r>
                    </a:p>
                  </a:txBody>
                  <a:tcPr marL="69182" marR="69182" marT="69182" marB="69182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480059"/>
                  </a:ext>
                </a:extLst>
              </a:tr>
              <a:tr h="44310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56.05.03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Служебно-прикладная физическая подготовка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dirty="0">
                          <a:effectLst/>
                        </a:rPr>
                        <a:t>36</a:t>
                      </a:r>
                    </a:p>
                  </a:txBody>
                  <a:tcPr marL="48427" marR="48427" marT="48427" marB="4842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966065"/>
                  </a:ext>
                </a:extLst>
              </a:tr>
            </a:tbl>
          </a:graphicData>
        </a:graphic>
      </p:graphicFrame>
      <p:sp>
        <p:nvSpPr>
          <p:cNvPr id="9" name="Rectangle 6">
            <a:extLst>
              <a:ext uri="{FF2B5EF4-FFF2-40B4-BE49-F238E27FC236}">
                <a16:creationId xmlns:a16="http://schemas.microsoft.com/office/drawing/2014/main" id="{91918504-6868-4B52-BAA9-42FB26D17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8650" y="3160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alt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9" name="TextBox 268">
            <a:extLst>
              <a:ext uri="{FF2B5EF4-FFF2-40B4-BE49-F238E27FC236}">
                <a16:creationId xmlns:a16="http://schemas.microsoft.com/office/drawing/2014/main" id="{BF2FCA42-2DEC-40ED-AA44-E4D8BEF10417}"/>
              </a:ext>
            </a:extLst>
          </p:cNvPr>
          <p:cNvSpPr txBox="1"/>
          <p:nvPr/>
        </p:nvSpPr>
        <p:spPr>
          <a:xfrm>
            <a:off x="6653448" y="4192592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1626115E-5BD8-4AEB-8F0C-34703FA4853F}"/>
              </a:ext>
            </a:extLst>
          </p:cNvPr>
          <p:cNvSpPr txBox="1"/>
          <p:nvPr/>
        </p:nvSpPr>
        <p:spPr>
          <a:xfrm>
            <a:off x="0" y="3284637"/>
            <a:ext cx="54197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cs typeface="Arial" panose="020B0604020202020204" pitchFamily="34" charset="0"/>
              </a:rPr>
              <a:t>Особые условия поступления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плавание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585910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8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BA462000-D25F-437C-B0A5-80A1225A6689}"/>
              </a:ext>
            </a:extLst>
          </p:cNvPr>
          <p:cNvSpPr txBox="1"/>
          <p:nvPr/>
        </p:nvSpPr>
        <p:spPr>
          <a:xfrm>
            <a:off x="1627776" y="130235"/>
            <a:ext cx="5888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материально-технического обеспечения имени А. В. </a:t>
            </a:r>
            <a:r>
              <a:rPr lang="ru-RU" sz="16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Хрулёва</a:t>
            </a:r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8" name="Picture 6" descr="Picture background">
            <a:extLst>
              <a:ext uri="{FF2B5EF4-FFF2-40B4-BE49-F238E27FC236}">
                <a16:creationId xmlns:a16="http://schemas.microsoft.com/office/drawing/2014/main" id="{5AAFA88A-C120-48F3-8E65-A9BBBCB63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956525"/>
            <a:ext cx="4408868" cy="260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" name="TextBox 264">
            <a:extLst>
              <a:ext uri="{FF2B5EF4-FFF2-40B4-BE49-F238E27FC236}">
                <a16:creationId xmlns:a16="http://schemas.microsoft.com/office/drawing/2014/main" id="{3811C884-F9D5-4B86-B28C-96FCDA13DF90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DE8341DC-F6D0-4CF2-B188-EDA97D459411}"/>
              </a:ext>
            </a:extLst>
          </p:cNvPr>
          <p:cNvSpPr txBox="1"/>
          <p:nvPr/>
        </p:nvSpPr>
        <p:spPr>
          <a:xfrm>
            <a:off x="34837" y="3785761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369984D9-7B5C-4A25-9026-A2F30F176EA6}"/>
              </a:ext>
            </a:extLst>
          </p:cNvPr>
          <p:cNvSpPr txBox="1"/>
          <p:nvPr/>
        </p:nvSpPr>
        <p:spPr>
          <a:xfrm>
            <a:off x="130305" y="1188080"/>
            <a:ext cx="9714345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Строительство, эксплуатация, восстановление и 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техническое прикрытие автомобильных дорог, мостов и тоннелей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Тыловое обеспечение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Наземные транспортно-технологические средства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Эксплуатация железных дорог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Системы обеспечения движения поездов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Строительство железных дорог, мостов и транспортных тоннелей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Строительство уникальных зданий и сооружений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Пожарная безопасность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Тепло- и </a:t>
            </a:r>
            <a:r>
              <a:rPr lang="ru-RU" sz="1100" b="0" i="0" dirty="0" err="1">
                <a:solidFill>
                  <a:srgbClr val="000000"/>
                </a:solidFill>
                <a:effectLst/>
                <a:latin typeface="PFAgoraSansPro"/>
              </a:rPr>
              <a:t>электрообеспечение</a:t>
            </a:r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 специальных технических систем и объектов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Тыловое обеспечение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Наземные транспортно-технологические средства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воинскими частями и соединениями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техническим обеспечением войск (сил)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Управление тыловым обеспечением войск (сил)</a:t>
            </a:r>
          </a:p>
          <a:p>
            <a:endParaRPr lang="ru-RU" sz="1100" b="0" i="0" dirty="0">
              <a:solidFill>
                <a:srgbClr val="000000"/>
              </a:solidFill>
              <a:effectLst/>
              <a:latin typeface="PFAgoraSansPro"/>
            </a:endParaRPr>
          </a:p>
          <a:p>
            <a:endParaRPr lang="ru-RU" sz="1100" dirty="0"/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E0FFC1B6-4789-4C41-952E-73F88E49F01C}"/>
              </a:ext>
            </a:extLst>
          </p:cNvPr>
          <p:cNvSpPr txBox="1"/>
          <p:nvPr/>
        </p:nvSpPr>
        <p:spPr>
          <a:xfrm>
            <a:off x="34837" y="4179541"/>
            <a:ext cx="387003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dirty="0"/>
              <a:t>Организация перевозок и управление на транспорте (по видам)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Техническая эксплуатация подъемно-транспортных, строительных, дорожных машин и оборудования (по отраслям)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Водоснабжение и водоотведение</a:t>
            </a:r>
            <a:endParaRPr lang="ru-RU" sz="1100" dirty="0">
              <a:solidFill>
                <a:srgbClr val="000000"/>
              </a:solidFill>
              <a:latin typeface="PFAgoraSansPro"/>
            </a:endParaRP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Пожарная безопасность</a:t>
            </a:r>
          </a:p>
          <a:p>
            <a:endParaRPr lang="ru-RU" sz="1100" dirty="0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1D6F5C94-5883-40EA-85FA-0DB8B945B90A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3737137173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0" name="Диаграмма 259">
            <a:extLst>
              <a:ext uri="{FF2B5EF4-FFF2-40B4-BE49-F238E27FC236}">
                <a16:creationId xmlns:a16="http://schemas.microsoft.com/office/drawing/2014/main" id="{D2599152-68D5-4DB3-8AC7-0CBD88A30BBB}"/>
              </a:ext>
            </a:extLst>
          </p:cNvPr>
          <p:cNvGraphicFramePr>
            <a:graphicFrameLocks/>
          </p:cNvGraphicFramePr>
          <p:nvPr/>
        </p:nvGraphicFramePr>
        <p:xfrm>
          <a:off x="0" y="595434"/>
          <a:ext cx="9143999" cy="62625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58" name="Рисунок 257">
            <a:extLst>
              <a:ext uri="{FF2B5EF4-FFF2-40B4-BE49-F238E27FC236}">
                <a16:creationId xmlns:a16="http://schemas.microsoft.com/office/drawing/2014/main" id="{51560990-BD48-4D6B-9112-5E9E584511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" y="-1"/>
            <a:ext cx="9144000" cy="783809"/>
          </a:xfrm>
          <a:prstGeom prst="rect">
            <a:avLst/>
          </a:prstGeom>
        </p:spPr>
      </p:pic>
      <p:sp>
        <p:nvSpPr>
          <p:cNvPr id="377860" name="Line 245"/>
          <p:cNvSpPr>
            <a:spLocks noChangeShapeType="1"/>
          </p:cNvSpPr>
          <p:nvPr/>
        </p:nvSpPr>
        <p:spPr bwMode="auto">
          <a:xfrm>
            <a:off x="1011238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1" name="Line 246"/>
          <p:cNvSpPr>
            <a:spLocks noChangeShapeType="1"/>
          </p:cNvSpPr>
          <p:nvPr/>
        </p:nvSpPr>
        <p:spPr bwMode="auto">
          <a:xfrm>
            <a:off x="3902075" y="4762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2" name="Line 247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3" name="Line 248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4" name="Line 249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5" name="Line 250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6" name="Line 251"/>
          <p:cNvSpPr>
            <a:spLocks noChangeShapeType="1"/>
          </p:cNvSpPr>
          <p:nvPr/>
        </p:nvSpPr>
        <p:spPr bwMode="auto">
          <a:xfrm>
            <a:off x="3349625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7" name="Line 252"/>
          <p:cNvSpPr>
            <a:spLocks noChangeShapeType="1"/>
          </p:cNvSpPr>
          <p:nvPr/>
        </p:nvSpPr>
        <p:spPr bwMode="auto">
          <a:xfrm>
            <a:off x="5099050" y="-4359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8" name="Line 253"/>
          <p:cNvSpPr>
            <a:spLocks noChangeShapeType="1"/>
          </p:cNvSpPr>
          <p:nvPr/>
        </p:nvSpPr>
        <p:spPr bwMode="auto">
          <a:xfrm>
            <a:off x="2709863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69" name="Line 254"/>
          <p:cNvSpPr>
            <a:spLocks noChangeShapeType="1"/>
          </p:cNvSpPr>
          <p:nvPr/>
        </p:nvSpPr>
        <p:spPr bwMode="auto">
          <a:xfrm>
            <a:off x="5222875" y="-163513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0" name="Line 255"/>
          <p:cNvSpPr>
            <a:spLocks noChangeShapeType="1"/>
          </p:cNvSpPr>
          <p:nvPr/>
        </p:nvSpPr>
        <p:spPr bwMode="auto">
          <a:xfrm>
            <a:off x="2955925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1" name="Line 256"/>
          <p:cNvSpPr>
            <a:spLocks noChangeShapeType="1"/>
          </p:cNvSpPr>
          <p:nvPr/>
        </p:nvSpPr>
        <p:spPr bwMode="auto">
          <a:xfrm>
            <a:off x="5138738" y="2708275"/>
            <a:ext cx="0" cy="0"/>
          </a:xfrm>
          <a:prstGeom prst="line">
            <a:avLst/>
          </a:prstGeom>
          <a:noFill/>
          <a:ln w="12700" cap="rnd">
            <a:solidFill>
              <a:srgbClr val="000000"/>
            </a:solidFill>
            <a:miter lim="800000"/>
            <a:headEnd/>
            <a:tailEnd/>
          </a:ln>
        </p:spPr>
        <p:txBody>
          <a:bodyPr wrap="none"/>
          <a:lstStyle/>
          <a:p>
            <a:endParaRPr lang="ru-RU"/>
          </a:p>
        </p:txBody>
      </p:sp>
      <p:sp>
        <p:nvSpPr>
          <p:cNvPr id="377872" name="Control 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3" name="Control 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4" name="Control 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5" name="Control 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6" name="Control 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7" name="Control 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8" name="Control 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79" name="Control 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0" name="Control 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1" name="Control 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2" name="Control 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3" name="Control 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4" name="Control 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5" name="Control 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6" name="Control 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7" name="Control 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8" name="Control 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89" name="Control 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0" name="Control 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1" name="Control 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2" name="Control 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3" name="Control 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4" name="Control 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5" name="Control 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6" name="Control 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7" name="Control 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8" name="Control 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899" name="Control 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0" name="Control 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1" name="Control 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2" name="Control 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3" name="Control 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4" name="Control 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5" name="Control 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6" name="Control 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7" name="Control 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8" name="Control 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09" name="Control 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0" name="Control 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1" name="Control 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2" name="Control 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3" name="Control 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4" name="Control 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5" name="Control 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6" name="Control 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7" name="Control 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8" name="Control 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19" name="Control 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0" name="Control 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1" name="Control 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2" name="Control 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3" name="Control 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4" name="Control 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5" name="Control 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6" name="Control 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7" name="Control 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8" name="Control 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29" name="Control 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0" name="Control 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1" name="Control 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2" name="Control 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3" name="Control 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4" name="Control 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5" name="Control 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6" name="Control 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7" name="Control 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8" name="Control 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39" name="Control 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0" name="Control 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1" name="Control 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2" name="Control 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3" name="Control 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4" name="Control 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5" name="Control 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6" name="Control 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7" name="Control 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8" name="Control 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49" name="Control 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0" name="Control 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1" name="Control 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2" name="Control 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3" name="Control 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4" name="Control 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5" name="Control 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6" name="Control 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7" name="Control 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8" name="Control 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59" name="Control 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0" name="Control 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1" name="Control 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2" name="Control 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3" name="Control 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4" name="Control 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5" name="Control 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6" name="Control 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7" name="Control 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8" name="Control 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69" name="Control 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0" name="Control 1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1" name="Control 1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2" name="Control 1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3" name="Control 1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4" name="Control 1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5" name="Control 1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6" name="Control 1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7" name="Control 1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8" name="Control 1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79" name="Control 1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0" name="Control 1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1" name="Control 1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2" name="Control 1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3" name="Control 1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4" name="Control 1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5" name="Control 1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6" name="Control 1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7" name="Control 1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8" name="Control 1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89" name="Control 1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0" name="Control 1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1" name="Control 1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2" name="Control 1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3" name="Control 1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4" name="Control 1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5" name="Control 1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6" name="Control 1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7" name="Control 1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8" name="Control 1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7999" name="Control 1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0" name="Control 1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1" name="Control 1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2" name="Control 1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3" name="Control 1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4" name="Control 1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5" name="Control 1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6" name="Control 1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7" name="Control 1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8" name="Control 13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09" name="Control 13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0" name="Control 14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1" name="Control 14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2" name="Control 14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3" name="Control 14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4" name="Control 14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5" name="Control 14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6" name="Control 14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7" name="Control 14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8" name="Control 14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19" name="Control 14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0" name="Control 15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1" name="Control 15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2" name="Control 15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3" name="Control 15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4" name="Control 15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5" name="Control 15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6" name="Control 15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7" name="Control 15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8" name="Control 15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29" name="Control 15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0" name="Control 16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1" name="Control 16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2" name="Control 16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3" name="Control 16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4" name="Control 16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5" name="Control 16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6" name="Control 16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7" name="Control 16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8" name="Control 16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39" name="Control 16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0" name="Control 17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1" name="Control 17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2" name="Control 17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3" name="Control 17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4" name="Control 17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5" name="Control 17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6" name="Control 17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7" name="Control 17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8" name="Control 17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49" name="Control 17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0" name="Control 18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1" name="Control 18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2" name="Control 18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3" name="Control 18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4" name="Control 18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5" name="Control 18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6" name="Control 18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7" name="Control 18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8" name="Control 18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59" name="Control 18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0" name="Control 19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1" name="Control 19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2" name="Control 19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3" name="Control 19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4" name="Control 19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5" name="Control 19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6" name="Control 19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7" name="Control 19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8" name="Control 19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69" name="Control 19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0" name="Control 20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1" name="Control 20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2" name="Control 20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3" name="Control 20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4" name="Control 20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5" name="Control 20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6" name="Control 20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7" name="Control 20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8" name="Control 20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79" name="Control 20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0" name="Control 21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1" name="Control 21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2" name="Control 21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3" name="Control 21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4" name="Control 21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5" name="Control 21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6" name="Control 21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7" name="Control 21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8" name="Control 21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89" name="Control 21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0" name="Control 22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1" name="Control 22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2" name="Control 22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3" name="Control 22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4" name="Control 22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5" name="Control 22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6" name="Control 22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7" name="Control 22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8" name="Control 228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099" name="Control 229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0" name="Control 230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1" name="Control 231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2" name="Control 232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3" name="Control 233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4" name="Control 234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5" name="Control 235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6" name="Control 236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378107" name="Control 237" hidden="1"/>
          <p:cNvSpPr>
            <a:spLocks noRot="1" noChangeArrowheads="1" noChangeShapeType="1" noTextEdit="1"/>
          </p:cNvSpPr>
          <p:nvPr/>
        </p:nvSpPr>
        <p:spPr bwMode="auto">
          <a:xfrm>
            <a:off x="3048000" y="-1768475"/>
            <a:ext cx="609600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61" name="Рисунок 10">
            <a:extLst>
              <a:ext uri="{FF2B5EF4-FFF2-40B4-BE49-F238E27FC236}">
                <a16:creationId xmlns:a16="http://schemas.microsoft.com/office/drawing/2014/main" id="{63B6DA9A-9206-4DB8-BF66-DD4E9C1F113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47625" y="-90488"/>
            <a:ext cx="784225" cy="7842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62" name="Object 16">
            <a:extLst>
              <a:ext uri="{FF2B5EF4-FFF2-40B4-BE49-F238E27FC236}">
                <a16:creationId xmlns:a16="http://schemas.microsoft.com/office/drawing/2014/main" id="{2A39FB56-15D6-48C9-8921-509D9B425E5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02693" y="130235"/>
          <a:ext cx="484187" cy="33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Точечный рисунок" r:id="rId6" imgW="0" imgH="0" progId="PBrush">
                  <p:embed/>
                </p:oleObj>
              </mc:Choice>
              <mc:Fallback>
                <p:oleObj name="Точечный рисунок" r:id="rId6" imgW="0" imgH="0" progId="PBrush">
                  <p:embed/>
                  <p:pic>
                    <p:nvPicPr>
                      <p:cNvPr id="262" name="Object 16">
                        <a:extLst>
                          <a:ext uri="{FF2B5EF4-FFF2-40B4-BE49-F238E27FC236}">
                            <a16:creationId xmlns:a16="http://schemas.microsoft.com/office/drawing/2014/main" id="{2A39FB56-15D6-48C9-8921-509D9B425E5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02693" y="130235"/>
                        <a:ext cx="484187" cy="3349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3" name="Rectangle 10">
            <a:extLst>
              <a:ext uri="{FF2B5EF4-FFF2-40B4-BE49-F238E27FC236}">
                <a16:creationId xmlns:a16="http://schemas.microsoft.com/office/drawing/2014/main" id="{ADAF5987-9C23-4DAF-954C-488E299D4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02693" y="132087"/>
            <a:ext cx="484187" cy="31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fld id="{42A948A3-BFFE-42BE-84FF-9CBF0EF161DA}" type="slidenum">
              <a:rPr lang="ru-RU" sz="2400" b="1">
                <a:solidFill>
                  <a:srgbClr val="FFFA1B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pPr algn="ctr">
                <a:defRPr/>
              </a:pPr>
              <a:t>9</a:t>
            </a:fld>
            <a:endParaRPr lang="ru-RU" sz="2400" b="1" dirty="0">
              <a:solidFill>
                <a:srgbClr val="FFFA1B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64" name="Line 11">
            <a:extLst>
              <a:ext uri="{FF2B5EF4-FFF2-40B4-BE49-F238E27FC236}">
                <a16:creationId xmlns:a16="http://schemas.microsoft.com/office/drawing/2014/main" id="{BAA86E71-D324-4930-A9F3-AC499D75EBF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837" y="775979"/>
            <a:ext cx="9074330" cy="1"/>
          </a:xfrm>
          <a:prstGeom prst="line">
            <a:avLst/>
          </a:prstGeom>
          <a:ln w="76200" cap="sq" cmpd="tri">
            <a:solidFill>
              <a:srgbClr val="FF0000"/>
            </a:solidFill>
            <a:headEnd/>
            <a:tailEnd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 b="1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56" name="TextBox 255">
            <a:extLst>
              <a:ext uri="{FF2B5EF4-FFF2-40B4-BE49-F238E27FC236}">
                <a16:creationId xmlns:a16="http://schemas.microsoft.com/office/drawing/2014/main" id="{BA462000-D25F-437C-B0A5-80A1225A6689}"/>
              </a:ext>
            </a:extLst>
          </p:cNvPr>
          <p:cNvSpPr txBox="1"/>
          <p:nvPr/>
        </p:nvSpPr>
        <p:spPr>
          <a:xfrm>
            <a:off x="1627776" y="130235"/>
            <a:ext cx="588844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Военная академия материально-технического обеспечения имени А. В. </a:t>
            </a:r>
            <a:r>
              <a:rPr lang="ru-RU" sz="1600" b="1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Хрулёва</a:t>
            </a:r>
            <a:r>
              <a:rPr lang="ru-RU" sz="1600" b="1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i="0" dirty="0">
                <a:solidFill>
                  <a:srgbClr val="000000"/>
                </a:solidFill>
                <a:effectLst/>
                <a:latin typeface="PFAgoraSansPro"/>
              </a:rPr>
              <a:t>ФИЛИАЛ, Г. ПЕНЗА</a:t>
            </a:r>
            <a:endParaRPr lang="ru-RU" sz="1600" b="1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8" name="Picture 6" descr="Picture background">
            <a:extLst>
              <a:ext uri="{FF2B5EF4-FFF2-40B4-BE49-F238E27FC236}">
                <a16:creationId xmlns:a16="http://schemas.microsoft.com/office/drawing/2014/main" id="{5AAFA88A-C120-48F3-8E65-A9BBBCB63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956525"/>
            <a:ext cx="4408868" cy="260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5" name="TextBox 264">
            <a:extLst>
              <a:ext uri="{FF2B5EF4-FFF2-40B4-BE49-F238E27FC236}">
                <a16:creationId xmlns:a16="http://schemas.microsoft.com/office/drawing/2014/main" id="{3811C884-F9D5-4B86-B28C-96FCDA13DF90}"/>
              </a:ext>
            </a:extLst>
          </p:cNvPr>
          <p:cNvSpPr txBox="1"/>
          <p:nvPr/>
        </p:nvSpPr>
        <p:spPr>
          <a:xfrm>
            <a:off x="34837" y="874600"/>
            <a:ext cx="22465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(ВО):</a:t>
            </a:r>
          </a:p>
        </p:txBody>
      </p:sp>
      <p:sp>
        <p:nvSpPr>
          <p:cNvPr id="266" name="TextBox 265">
            <a:extLst>
              <a:ext uri="{FF2B5EF4-FFF2-40B4-BE49-F238E27FC236}">
                <a16:creationId xmlns:a16="http://schemas.microsoft.com/office/drawing/2014/main" id="{DE8341DC-F6D0-4CF2-B188-EDA97D459411}"/>
              </a:ext>
            </a:extLst>
          </p:cNvPr>
          <p:cNvSpPr txBox="1"/>
          <p:nvPr/>
        </p:nvSpPr>
        <p:spPr>
          <a:xfrm>
            <a:off x="34837" y="3785761"/>
            <a:ext cx="25605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Специальности (СПО):</a:t>
            </a:r>
          </a:p>
        </p:txBody>
      </p:sp>
      <p:sp>
        <p:nvSpPr>
          <p:cNvPr id="267" name="TextBox 266">
            <a:extLst>
              <a:ext uri="{FF2B5EF4-FFF2-40B4-BE49-F238E27FC236}">
                <a16:creationId xmlns:a16="http://schemas.microsoft.com/office/drawing/2014/main" id="{369984D9-7B5C-4A25-9026-A2F30F176EA6}"/>
              </a:ext>
            </a:extLst>
          </p:cNvPr>
          <p:cNvSpPr txBox="1"/>
          <p:nvPr/>
        </p:nvSpPr>
        <p:spPr>
          <a:xfrm>
            <a:off x="130305" y="1188080"/>
            <a:ext cx="971434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Стрелково-пушечное, артиллерийское и ракетное оружие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Военные науки</a:t>
            </a:r>
            <a:endParaRPr lang="ru-RU" sz="1100" dirty="0"/>
          </a:p>
        </p:txBody>
      </p:sp>
      <p:sp>
        <p:nvSpPr>
          <p:cNvPr id="268" name="TextBox 267">
            <a:extLst>
              <a:ext uri="{FF2B5EF4-FFF2-40B4-BE49-F238E27FC236}">
                <a16:creationId xmlns:a16="http://schemas.microsoft.com/office/drawing/2014/main" id="{E0FFC1B6-4789-4C41-952E-73F88E49F01C}"/>
              </a:ext>
            </a:extLst>
          </p:cNvPr>
          <p:cNvSpPr txBox="1"/>
          <p:nvPr/>
        </p:nvSpPr>
        <p:spPr>
          <a:xfrm>
            <a:off x="34837" y="4179541"/>
            <a:ext cx="3870037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Техническое обслуживание и ремонт радиоэлектронной техники (по отраслям)</a:t>
            </a:r>
          </a:p>
          <a:p>
            <a:r>
              <a:rPr lang="ru-RU" sz="1100" b="0" i="0" dirty="0">
                <a:solidFill>
                  <a:srgbClr val="000000"/>
                </a:solidFill>
                <a:effectLst/>
                <a:latin typeface="PFAgoraSansPro"/>
              </a:rPr>
              <a:t>Специальные машины и устройства</a:t>
            </a:r>
            <a:endParaRPr lang="ru-RU" sz="1100" dirty="0"/>
          </a:p>
        </p:txBody>
      </p:sp>
      <p:sp>
        <p:nvSpPr>
          <p:cNvPr id="270" name="TextBox 269">
            <a:extLst>
              <a:ext uri="{FF2B5EF4-FFF2-40B4-BE49-F238E27FC236}">
                <a16:creationId xmlns:a16="http://schemas.microsoft.com/office/drawing/2014/main" id="{1D6F5C94-5883-40EA-85FA-0DB8B945B90A}"/>
              </a:ext>
            </a:extLst>
          </p:cNvPr>
          <p:cNvSpPr txBox="1"/>
          <p:nvPr/>
        </p:nvSpPr>
        <p:spPr>
          <a:xfrm>
            <a:off x="6598463" y="4185920"/>
            <a:ext cx="238841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Задания -</a:t>
            </a:r>
          </a:p>
          <a:p>
            <a:r>
              <a:rPr lang="ru-RU" dirty="0"/>
              <a:t>Подано заявлений - </a:t>
            </a:r>
          </a:p>
          <a:p>
            <a:r>
              <a:rPr lang="ru-RU" dirty="0"/>
              <a:t>Отобрано - </a:t>
            </a:r>
          </a:p>
          <a:p>
            <a:r>
              <a:rPr lang="ru-RU" dirty="0"/>
              <a:t>Направлено ЛД - </a:t>
            </a:r>
          </a:p>
          <a:p>
            <a:r>
              <a:rPr lang="ru-RU" dirty="0"/>
              <a:t>Поступило - </a:t>
            </a:r>
          </a:p>
        </p:txBody>
      </p:sp>
    </p:spTree>
    <p:extLst>
      <p:ext uri="{BB962C8B-B14F-4D97-AF65-F5344CB8AC3E}">
        <p14:creationId xmlns:p14="http://schemas.microsoft.com/office/powerpoint/2010/main" val="2246203681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3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4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5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6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7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8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29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0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1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2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3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4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5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6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7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38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Грань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  <a:fontScheme name="Грань">
    <a:majorFont>
      <a:latin typeface="Trebuchet MS"/>
      <a:ea typeface=""/>
      <a:cs typeface=""/>
      <a:font script="Jpan" typeface="メイリオ"/>
      <a:font script="Hang" typeface="맑은 고딕"/>
      <a:font script="Hans" typeface="方正姚体"/>
      <a:font script="Hant" typeface="微軟正黑體"/>
      <a:font script="Arab" typeface="Tahoma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Trebuchet MS"/>
      <a:ea typeface=""/>
      <a:cs typeface=""/>
      <a:font script="Jpan" typeface="メイリオ"/>
      <a:font script="Hang" typeface="HY그래픽M"/>
      <a:font script="Hans" typeface="华文新魏"/>
      <a:font script="Hant" typeface="微軟正黑體"/>
      <a:font script="Arab" typeface="Tahoma"/>
      <a:font script="Hebr" typeface="Gisha"/>
      <a:font script="Thai" typeface="Iris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Грань">
    <a:fillStyleLst>
      <a:solidFill>
        <a:schemeClr val="phClr"/>
      </a:solidFill>
      <a:gradFill rotWithShape="1">
        <a:gsLst>
          <a:gs pos="0">
            <a:schemeClr val="phClr">
              <a:tint val="65000"/>
              <a:lumMod val="110000"/>
            </a:schemeClr>
          </a:gs>
          <a:gs pos="88000">
            <a:schemeClr val="phClr">
              <a:tint val="90000"/>
            </a:schemeClr>
          </a:gs>
        </a:gsLst>
        <a:lin ang="5400000" scaled="0"/>
      </a:gradFill>
      <a:gradFill rotWithShape="1">
        <a:gsLst>
          <a:gs pos="0">
            <a:schemeClr val="phClr">
              <a:tint val="96000"/>
              <a:lumMod val="100000"/>
            </a:schemeClr>
          </a:gs>
          <a:gs pos="78000">
            <a:schemeClr val="phClr">
              <a:shade val="94000"/>
              <a:lumMod val="94000"/>
            </a:schemeClr>
          </a:gs>
        </a:gsLst>
        <a:lin ang="5400000" scaled="0"/>
      </a:gradFill>
    </a:fillStyleLst>
    <a:lnStyleLst>
      <a:ln w="12700" cap="rnd" cmpd="sng" algn="ctr">
        <a:solidFill>
          <a:schemeClr val="phClr"/>
        </a:solidFill>
        <a:prstDash val="solid"/>
      </a:ln>
      <a:ln w="19050" cap="rnd" cmpd="sng" algn="ctr">
        <a:solidFill>
          <a:schemeClr val="phClr"/>
        </a:solidFill>
        <a:prstDash val="solid"/>
      </a:ln>
      <a:ln w="25400" cap="rnd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l"/>
        </a:scene3d>
        <a:sp3d prstMaterial="plastic">
          <a:bevelT w="0" h="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90000"/>
              <a:lumMod val="104000"/>
            </a:schemeClr>
          </a:gs>
          <a:gs pos="94000">
            <a:schemeClr val="phClr">
              <a:shade val="96000"/>
              <a:lumMod val="82000"/>
            </a:schemeClr>
          </a:gs>
        </a:gsLst>
        <a:lin ang="5400000" scaled="0"/>
      </a:gradFill>
      <a:gradFill rotWithShape="1">
        <a:gsLst>
          <a:gs pos="0">
            <a:schemeClr val="phClr">
              <a:tint val="90000"/>
              <a:lumMod val="110000"/>
            </a:schemeClr>
          </a:gs>
          <a:gs pos="100000">
            <a:schemeClr val="phClr">
              <a:shade val="94000"/>
              <a:lumMod val="96000"/>
            </a:schemeClr>
          </a:gs>
        </a:gsLst>
        <a:path path="circle">
          <a:fillToRect l="50000" t="50000" r="100000" b="10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17051</TotalTime>
  <Words>6810</Words>
  <Application>Microsoft Office PowerPoint</Application>
  <PresentationFormat>Экран (4:3)</PresentationFormat>
  <Paragraphs>2614</Paragraphs>
  <Slides>38</Slides>
  <Notes>38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6" baseType="lpstr">
      <vt:lpstr>Arial</vt:lpstr>
      <vt:lpstr>Calibri</vt:lpstr>
      <vt:lpstr>Calibri Light</vt:lpstr>
      <vt:lpstr>PFAgoraSansPro</vt:lpstr>
      <vt:lpstr>PFBulletinSansPro</vt:lpstr>
      <vt:lpstr>Trebuchet MS</vt:lpstr>
      <vt:lpstr>Тема Office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СПКК</dc:creator>
  <cp:lastModifiedBy>Евгений МАртынов</cp:lastModifiedBy>
  <cp:revision>722</cp:revision>
  <cp:lastPrinted>2021-09-22T08:05:25Z</cp:lastPrinted>
  <dcterms:created xsi:type="dcterms:W3CDTF">2016-02-24T03:24:30Z</dcterms:created>
  <dcterms:modified xsi:type="dcterms:W3CDTF">2025-03-18T04:53:41Z</dcterms:modified>
</cp:coreProperties>
</file>