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7" r:id="rId2"/>
    <p:sldId id="491" r:id="rId3"/>
    <p:sldId id="312" r:id="rId4"/>
    <p:sldId id="493" r:id="rId5"/>
    <p:sldId id="492" r:id="rId6"/>
    <p:sldId id="494" r:id="rId7"/>
    <p:sldId id="311" r:id="rId8"/>
    <p:sldId id="495" r:id="rId9"/>
    <p:sldId id="352" r:id="rId10"/>
    <p:sldId id="349" r:id="rId11"/>
    <p:sldId id="499" r:id="rId12"/>
    <p:sldId id="500" r:id="rId13"/>
    <p:sldId id="496" r:id="rId14"/>
    <p:sldId id="293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맑은 고딕" pitchFamily="34" charset="-127"/>
      <p:regular r:id="rId21"/>
      <p:bold r:id="rId22"/>
    </p:embeddedFont>
    <p:embeddedFont>
      <p:font typeface="Prata" charset="-127"/>
      <p:regular r:id="rId23"/>
    </p:embeddedFont>
    <p:embeddedFont>
      <p:font typeface="Arial Unicode MS" pitchFamily="34" charset="-128"/>
      <p:regular r:id="rId24"/>
    </p:embeddedFont>
    <p:embeddedFont>
      <p:font typeface="Overpass Light" charset="-127"/>
      <p:regular r:id="rId25"/>
      <p:italic r:id="rId26"/>
    </p:embeddedFont>
    <p:embeddedFont>
      <p:font typeface="Montserrat Light" charset="-52"/>
      <p:regular r:id="rId27"/>
      <p:italic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826"/>
    <a:srgbClr val="B86C4A"/>
    <a:srgbClr val="D4C3BC"/>
    <a:srgbClr val="EBDFD5"/>
    <a:srgbClr val="E1CEBE"/>
    <a:srgbClr val="827775"/>
    <a:srgbClr val="F3F3F3"/>
    <a:srgbClr val="E5D6CF"/>
    <a:srgbClr val="1E292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3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2FAE0DC-A246-407B-8956-9DB2DC70E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43C4C2B9-F078-4461-BFFD-863F79C71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5C4793D9-378D-4226-B652-8CF471B1BD0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9CAC2C26-4F3C-43DB-AE6E-FB1C9C3DB6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65200"/>
            <a:ext cx="1803400" cy="492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CE8E11D1-0E94-4F91-ADFC-FAB3678461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388600" y="965200"/>
            <a:ext cx="1803400" cy="492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EB6ACAB6-2E54-431C-8CA8-5F8223958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xmlns="" id="{06F04C71-81F0-42A7-8C16-CF8BD1D3E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53DF88C5-75D7-43EF-895E-FBC69A67C0E2}"/>
              </a:ext>
            </a:extLst>
          </p:cNvPr>
          <p:cNvCxnSpPr>
            <a:cxnSpLocks/>
          </p:cNvCxnSpPr>
          <p:nvPr userDrawn="1"/>
        </p:nvCxnSpPr>
        <p:spPr>
          <a:xfrm>
            <a:off x="873578" y="-2"/>
            <a:ext cx="1" cy="6858001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D9C08E6D-6D67-4B7A-8C31-5FD6F5C73EE8}"/>
              </a:ext>
            </a:extLst>
          </p:cNvPr>
          <p:cNvCxnSpPr>
            <a:cxnSpLocks/>
          </p:cNvCxnSpPr>
          <p:nvPr userDrawn="1"/>
        </p:nvCxnSpPr>
        <p:spPr>
          <a:xfrm>
            <a:off x="11318423" y="-2"/>
            <a:ext cx="1" cy="6858001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9812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5EEEB29-3698-4DE3-A305-141DEE48A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E22F9FCD-4C77-44E2-AE70-859CF77F4B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xmlns="" id="{ACFDF8BB-90D5-40FD-97A6-59B5929DE48A}"/>
              </a:ext>
            </a:extLst>
          </p:cNvPr>
          <p:cNvCxnSpPr>
            <a:cxnSpLocks/>
          </p:cNvCxnSpPr>
          <p:nvPr userDrawn="1"/>
        </p:nvCxnSpPr>
        <p:spPr>
          <a:xfrm>
            <a:off x="873578" y="-2"/>
            <a:ext cx="1" cy="6858001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xmlns="" id="{26441C6A-7C51-41A5-AF44-81BDE60B2BFD}"/>
              </a:ext>
            </a:extLst>
          </p:cNvPr>
          <p:cNvCxnSpPr>
            <a:cxnSpLocks/>
          </p:cNvCxnSpPr>
          <p:nvPr userDrawn="1"/>
        </p:nvCxnSpPr>
        <p:spPr>
          <a:xfrm>
            <a:off x="11318423" y="-2"/>
            <a:ext cx="1" cy="6858001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463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DA2C767-5E47-4723-B68E-7F6D07C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C111D23-2D4D-4607-B335-F0A27BE534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28344" y="1638300"/>
            <a:ext cx="5645258" cy="3581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9789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BBC956E-3D4C-439C-A102-EE8E6036DF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23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993F48E-6888-4106-BE37-12E914E58D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741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8F4E686-14E0-4288-9173-8F21B729E8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09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7993F48E-6888-4106-BE37-12E914E58D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7AA12CE5-4159-4AE0-9C4B-0759217553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41347" y="1502278"/>
            <a:ext cx="2320977" cy="31120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6C96B204-66C5-452A-A2F9-E38DE1DB8E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502278"/>
            <a:ext cx="2320977" cy="31120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4005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811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4F46929A-99F6-4803-AADD-E248E3A52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42FE5389-A5FB-41B9-8CD0-650849B461C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1C998C4-7522-4B8B-8CCB-D9CF1E7BA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9D6A5AAA-1341-4281-9A48-C1D4004164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5345" y="992778"/>
            <a:ext cx="3633878" cy="48724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2061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A037A19-AEF1-41B2-A516-40AB7CE3B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8CF72EC2-000F-4DFB-BBE9-73D12DF861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0848EB8-6259-421C-A6A4-21465DF48C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39183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801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62261CA-B5F2-401C-80BC-9B5116297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47CCC374-538E-4EAC-ADD6-9C0C3E27D8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968343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0671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50438AB-E912-44F7-9295-9C30F5E48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63AF0B36-C826-482E-BA16-F3E1910180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578" y="0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C2C8B199-2DD0-440F-98DC-073762768D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6685" y="2249715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710E7631-3393-4E26-A147-08D4844C83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14799" y="2249715"/>
            <a:ext cx="2471739" cy="380887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16129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5D81272-2658-4D37-884F-F4DB987E1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A22EEA1-EAD5-40E1-8834-964FB98EF9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8497" y="1502278"/>
            <a:ext cx="2873828" cy="385333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E93F790C-61ED-4DCD-816D-3DB6998B61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67867" y="1502278"/>
            <a:ext cx="2873828" cy="385333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1558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A3D5185F-B658-49ED-9177-5661739E1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17">
            <a:extLst>
              <a:ext uri="{FF2B5EF4-FFF2-40B4-BE49-F238E27FC236}">
                <a16:creationId xmlns:a16="http://schemas.microsoft.com/office/drawing/2014/main" xmlns="" id="{E183E495-887D-4906-AF7B-57FF714CE1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8798" y="1906385"/>
            <a:ext cx="1736679" cy="2288243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xmlns="" id="{024EB30E-CB8A-401C-BC7B-4CC05703E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5288" y="1906385"/>
            <a:ext cx="1736679" cy="2288243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xmlns="" id="{F7DF347B-863D-4411-BC89-1212DB0F22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1778" y="1906385"/>
            <a:ext cx="1736679" cy="2288243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5628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CB864E4-8ABA-43E2-8548-27ADA746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6DA34BBF-36AD-41C1-BC70-51FFA15EC4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9086" y="1650881"/>
            <a:ext cx="2873828" cy="385333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3713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DC5D158-EFED-4D09-99EA-E4F0A126C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그림 개체 틀 11">
            <a:extLst>
              <a:ext uri="{FF2B5EF4-FFF2-40B4-BE49-F238E27FC236}">
                <a16:creationId xmlns:a16="http://schemas.microsoft.com/office/drawing/2014/main" xmlns="" id="{955C2C5E-0C95-4CDE-A9DA-129B5B7BF8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AB186177-433C-41F9-A71A-7B182827E50A}"/>
              </a:ext>
            </a:extLst>
          </p:cNvPr>
          <p:cNvCxnSpPr>
            <a:cxnSpLocks/>
          </p:cNvCxnSpPr>
          <p:nvPr userDrawn="1"/>
        </p:nvCxnSpPr>
        <p:spPr>
          <a:xfrm>
            <a:off x="873578" y="-2"/>
            <a:ext cx="1" cy="6858001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xmlns="" id="{02AB002A-9A9B-4172-B1EB-55A82A709748}"/>
              </a:ext>
            </a:extLst>
          </p:cNvPr>
          <p:cNvCxnSpPr>
            <a:cxnSpLocks/>
          </p:cNvCxnSpPr>
          <p:nvPr userDrawn="1"/>
        </p:nvCxnSpPr>
        <p:spPr>
          <a:xfrm>
            <a:off x="11318423" y="-2"/>
            <a:ext cx="1" cy="6858001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263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76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43929A-34E9-4EF0-AC76-B886FDCBED23}"/>
              </a:ext>
            </a:extLst>
          </p:cNvPr>
          <p:cNvSpPr txBox="1"/>
          <p:nvPr/>
        </p:nvSpPr>
        <p:spPr>
          <a:xfrm>
            <a:off x="2671281" y="49645"/>
            <a:ext cx="6154220" cy="826519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ru-RU" sz="2000" dirty="0"/>
              <a:t>Муниципальное бюджетное образовательное учреждение </a:t>
            </a:r>
          </a:p>
          <a:p>
            <a:pPr algn="ctr"/>
            <a:r>
              <a:rPr lang="ru-RU" sz="2000" dirty="0"/>
              <a:t>средняя общеобразовательная школа №9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976C5A-9BE5-4DC8-9E29-157004B2A43C}"/>
              </a:ext>
            </a:extLst>
          </p:cNvPr>
          <p:cNvSpPr txBox="1"/>
          <p:nvPr/>
        </p:nvSpPr>
        <p:spPr>
          <a:xfrm>
            <a:off x="8991818" y="5538355"/>
            <a:ext cx="30988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000" dirty="0">
                <a:solidFill>
                  <a:srgbClr val="603826"/>
                </a:solidFill>
                <a:latin typeface="+mj-lt"/>
                <a:cs typeface="Arial" panose="020B0604020202020204" pitchFamily="34" charset="0"/>
              </a:rPr>
              <a:t>Педагог-психолог Тихонова Евгения Александровна</a:t>
            </a:r>
            <a:endParaRPr lang="ko-KR" altLang="en-US" sz="20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1F3ED-69AB-45AA-9A01-7D94082A4D09}"/>
              </a:ext>
            </a:extLst>
          </p:cNvPr>
          <p:cNvSpPr txBox="1"/>
          <p:nvPr/>
        </p:nvSpPr>
        <p:spPr>
          <a:xfrm>
            <a:off x="3337963" y="1650121"/>
            <a:ext cx="5784585" cy="31700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4000" dirty="0">
                <a:solidFill>
                  <a:srgbClr val="603826"/>
                </a:solidFill>
                <a:latin typeface="+mj-lt"/>
                <a:cs typeface="Arial" panose="020B0604020202020204" pitchFamily="34" charset="0"/>
              </a:rPr>
              <a:t>Психолого-педагогические технологии развития мышления у младших школьников с ЗПР</a:t>
            </a:r>
            <a:endParaRPr lang="ko-KR" altLang="en-US" sz="40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xmlns="" id="{650B5D30-5DB8-44FF-BEA1-51B0424903DC}"/>
              </a:ext>
            </a:extLst>
          </p:cNvPr>
          <p:cNvCxnSpPr>
            <a:cxnSpLocks/>
          </p:cNvCxnSpPr>
          <p:nvPr/>
        </p:nvCxnSpPr>
        <p:spPr>
          <a:xfrm>
            <a:off x="762000" y="899668"/>
            <a:ext cx="106680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05532752-9EC9-4030-B592-60850C08E88C}"/>
              </a:ext>
            </a:extLst>
          </p:cNvPr>
          <p:cNvCxnSpPr>
            <a:cxnSpLocks/>
          </p:cNvCxnSpPr>
          <p:nvPr/>
        </p:nvCxnSpPr>
        <p:spPr>
          <a:xfrm>
            <a:off x="762000" y="5538355"/>
            <a:ext cx="106680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B88B44-1F2A-408A-B6C7-7A6F5B0263FA}"/>
              </a:ext>
            </a:extLst>
          </p:cNvPr>
          <p:cNvSpPr txBox="1"/>
          <p:nvPr/>
        </p:nvSpPr>
        <p:spPr>
          <a:xfrm>
            <a:off x="5094674" y="6348872"/>
            <a:ext cx="206974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1400" dirty="0">
                <a:solidFill>
                  <a:srgbClr val="603826"/>
                </a:solidFill>
                <a:latin typeface="+mj-lt"/>
                <a:cs typeface="Arial" panose="020B0604020202020204" pitchFamily="34" charset="0"/>
              </a:rPr>
              <a:t>Дивногорск 2025</a:t>
            </a:r>
            <a:endParaRPr lang="ko-KR" altLang="en-US" sz="14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 descr="https://sun9-80.userapi.com/impg/5KpGyQwxVNbADLwhGcye6Hv18k-QqFcA125rdg/5QlWzfDTRkg.jpg?size=1044x1042&amp;quality=95&amp;sign=d637d5eba5203446f4fa7b2296da6abe&amp;type=album">
            <a:extLst>
              <a:ext uri="{FF2B5EF4-FFF2-40B4-BE49-F238E27FC236}">
                <a16:creationId xmlns:a16="http://schemas.microsoft.com/office/drawing/2014/main" xmlns="" id="{AF66BBC3-49CE-52C5-61E4-E9E195BD8B8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>
            <a:fillRect/>
          </a:stretch>
        </p:blipFill>
        <p:spPr bwMode="auto">
          <a:xfrm>
            <a:off x="10407722" y="49645"/>
            <a:ext cx="1582220" cy="15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9AEC-467C-47D8-BA76-EDE224F85541}"/>
              </a:ext>
            </a:extLst>
          </p:cNvPr>
          <p:cNvSpPr txBox="1"/>
          <p:nvPr/>
        </p:nvSpPr>
        <p:spPr>
          <a:xfrm>
            <a:off x="532535" y="115518"/>
            <a:ext cx="5955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ko-KR" dirty="0">
                <a:solidFill>
                  <a:srgbClr val="603826"/>
                </a:solidFill>
              </a:rPr>
              <a:t>Разработка развивающих материалов</a:t>
            </a:r>
            <a:endParaRPr lang="ko-KR" altLang="en-US" dirty="0">
              <a:solidFill>
                <a:srgbClr val="603826"/>
              </a:solidFill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xmlns="" id="{CA9A0404-0E4C-4538-B0F9-D22E6251A7AD}"/>
              </a:ext>
            </a:extLst>
          </p:cNvPr>
          <p:cNvCxnSpPr/>
          <p:nvPr/>
        </p:nvCxnSpPr>
        <p:spPr>
          <a:xfrm>
            <a:off x="2661536" y="1017182"/>
            <a:ext cx="21717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4254"/>
          <a:stretch>
            <a:fillRect/>
          </a:stretch>
        </p:blipFill>
        <p:spPr>
          <a:xfrm>
            <a:off x="3397250" y="2033588"/>
            <a:ext cx="2716213" cy="4025900"/>
          </a:xfrm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6043"/>
          <a:stretch>
            <a:fillRect/>
          </a:stretch>
        </p:blipFill>
        <p:spPr>
          <a:xfrm>
            <a:off x="455613" y="2006600"/>
            <a:ext cx="2716212" cy="402590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r="3385"/>
          <a:stretch>
            <a:fillRect/>
          </a:stretch>
        </p:blipFill>
        <p:spPr>
          <a:xfrm>
            <a:off x="6361113" y="2044700"/>
            <a:ext cx="2716212" cy="402590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3564"/>
          <a:stretch>
            <a:fillRect/>
          </a:stretch>
        </p:blipFill>
        <p:spPr>
          <a:xfrm>
            <a:off x="9305925" y="2058988"/>
            <a:ext cx="2716213" cy="4025900"/>
          </a:xfrm>
        </p:spPr>
      </p:pic>
    </p:spTree>
    <p:extLst>
      <p:ext uri="{BB962C8B-B14F-4D97-AF65-F5344CB8AC3E}">
        <p14:creationId xmlns:p14="http://schemas.microsoft.com/office/powerpoint/2010/main" val="92861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86BC23-A4FC-48FD-9FEB-795626530312}"/>
              </a:ext>
            </a:extLst>
          </p:cNvPr>
          <p:cNvSpPr txBox="1"/>
          <p:nvPr/>
        </p:nvSpPr>
        <p:spPr>
          <a:xfrm>
            <a:off x="769953" y="2489887"/>
            <a:ext cx="376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600" dirty="0">
                <a:solidFill>
                  <a:srgbClr val="603826"/>
                </a:solidFill>
                <a:latin typeface="+mj-lt"/>
                <a:cs typeface="Arial" panose="020B0604020202020204" pitchFamily="34" charset="0"/>
              </a:rPr>
              <a:t>Этапы реализации</a:t>
            </a:r>
            <a:endParaRPr lang="ko-KR" altLang="en-US" sz="36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DD1CC644-56BA-4FED-88A1-541236C1AC64}"/>
              </a:ext>
            </a:extLst>
          </p:cNvPr>
          <p:cNvSpPr/>
          <p:nvPr/>
        </p:nvSpPr>
        <p:spPr>
          <a:xfrm>
            <a:off x="5876370" y="747818"/>
            <a:ext cx="1434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rgbClr val="EBDFD5"/>
                </a:solidFill>
                <a:latin typeface="+mj-lt"/>
              </a:rPr>
              <a:t>02</a:t>
            </a:r>
            <a:endParaRPr lang="ko-KR" altLang="en-US" sz="4400" dirty="0">
              <a:solidFill>
                <a:srgbClr val="EBDFD5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A6B1908-CDF2-4824-88F8-322A0C279347}"/>
              </a:ext>
            </a:extLst>
          </p:cNvPr>
          <p:cNvSpPr txBox="1"/>
          <p:nvPr/>
        </p:nvSpPr>
        <p:spPr>
          <a:xfrm>
            <a:off x="5374926" y="1517259"/>
            <a:ext cx="6227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Overpass Light" panose="00000400000000000000" pitchFamily="2" charset="0"/>
              <a:buChar char="−"/>
              <a:defRPr sz="1400">
                <a:solidFill>
                  <a:srgbClr val="1E292E"/>
                </a:solidFill>
              </a:defRPr>
            </a:lvl1pPr>
          </a:lstStyle>
          <a:p>
            <a:pPr indent="450215" algn="just"/>
            <a:r>
              <a:rPr lang="ru-RU" sz="20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формирование и развитие познавательных психических процессов, посредством развития мыслительных операций.</a:t>
            </a:r>
          </a:p>
          <a:p>
            <a:pPr indent="450215" algn="just"/>
            <a:r>
              <a:rPr lang="ru-RU" sz="20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методы и методики: </a:t>
            </a:r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 задания и упражнения на развития мыслительных операций: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изображений и предметов;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 признаки предмета;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отличия;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группировка предметов по заданной классификации;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 предмет по схеме;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загадки, ребусы;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сюжетных рассказов по картинкам или набору слов;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39121DA0-B941-4455-BA6D-AF068558FB39}"/>
              </a:ext>
            </a:extLst>
          </p:cNvPr>
          <p:cNvSpPr/>
          <p:nvPr/>
        </p:nvSpPr>
        <p:spPr>
          <a:xfrm>
            <a:off x="5876370" y="966135"/>
            <a:ext cx="4254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603826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Психокоррекционный</a:t>
            </a:r>
            <a:r>
              <a:rPr lang="ru-RU" sz="24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</a:t>
            </a:r>
            <a:r>
              <a:rPr lang="ru-RU" sz="2800" dirty="0" smtClean="0">
                <a:solidFill>
                  <a:srgbClr val="603826"/>
                </a:solidFill>
                <a:effectLst/>
              </a:rPr>
              <a:t> </a:t>
            </a:r>
            <a:endParaRPr lang="ko-KR" altLang="en-US" sz="2800" dirty="0">
              <a:solidFill>
                <a:srgbClr val="603826"/>
              </a:solidFill>
              <a:latin typeface="+mj-lt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xmlns="" id="{F5720278-040C-45D0-B31A-C6DA594BEA01}"/>
              </a:ext>
            </a:extLst>
          </p:cNvPr>
          <p:cNvCxnSpPr/>
          <p:nvPr/>
        </p:nvCxnSpPr>
        <p:spPr>
          <a:xfrm>
            <a:off x="409635" y="1031870"/>
            <a:ext cx="21717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96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86BC23-A4FC-48FD-9FEB-795626530312}"/>
              </a:ext>
            </a:extLst>
          </p:cNvPr>
          <p:cNvSpPr txBox="1"/>
          <p:nvPr/>
        </p:nvSpPr>
        <p:spPr>
          <a:xfrm>
            <a:off x="279721" y="464441"/>
            <a:ext cx="376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dirty="0">
                <a:solidFill>
                  <a:srgbClr val="603826"/>
                </a:solidFill>
                <a:latin typeface="+mj-lt"/>
                <a:cs typeface="Arial" panose="020B0604020202020204" pitchFamily="34" charset="0"/>
              </a:rPr>
              <a:t>Этапы реализации</a:t>
            </a:r>
            <a:endParaRPr lang="ko-KR" altLang="en-US" sz="32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F44FD973-EC50-4B41-A23C-3A5AA32BFC16}"/>
              </a:ext>
            </a:extLst>
          </p:cNvPr>
          <p:cNvSpPr/>
          <p:nvPr/>
        </p:nvSpPr>
        <p:spPr>
          <a:xfrm>
            <a:off x="4954548" y="1619558"/>
            <a:ext cx="1434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rgbClr val="EBDFD5"/>
                </a:solidFill>
                <a:latin typeface="+mj-lt"/>
              </a:rPr>
              <a:t>03</a:t>
            </a:r>
            <a:endParaRPr lang="ko-KR" altLang="en-US" sz="4400" dirty="0">
              <a:solidFill>
                <a:srgbClr val="EBDFD5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C36E81F-0109-4796-96CD-99015C9B25A8}"/>
              </a:ext>
            </a:extLst>
          </p:cNvPr>
          <p:cNvSpPr txBox="1"/>
          <p:nvPr/>
        </p:nvSpPr>
        <p:spPr>
          <a:xfrm>
            <a:off x="3183443" y="2773719"/>
            <a:ext cx="6088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Overpass Light" panose="00000400000000000000" pitchFamily="2" charset="0"/>
              <a:buChar char="−"/>
              <a:defRPr sz="1400">
                <a:solidFill>
                  <a:srgbClr val="1E292E"/>
                </a:solidFill>
              </a:defRPr>
            </a:lvl1pPr>
          </a:lstStyle>
          <a:p>
            <a:pPr indent="450215" algn="just"/>
            <a:r>
              <a:rPr lang="ru-RU" sz="20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выявление динамики психического развития воспитанников за учебный год (мониторинг).</a:t>
            </a:r>
          </a:p>
          <a:p>
            <a:pPr indent="450215" algn="just"/>
            <a:r>
              <a:rPr lang="ru-RU" sz="20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методы и методики</a:t>
            </a:r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Наблюдение;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(с педагогами и родителями);</a:t>
            </a:r>
          </a:p>
          <a:p>
            <a:pPr indent="450215" algn="just"/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Экспериментально-психологические методики.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4E75982B-C25E-4C20-AFE2-B1009D53E085}"/>
              </a:ext>
            </a:extLst>
          </p:cNvPr>
          <p:cNvSpPr/>
          <p:nvPr/>
        </p:nvSpPr>
        <p:spPr>
          <a:xfrm>
            <a:off x="4419601" y="2004278"/>
            <a:ext cx="335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603826"/>
                </a:solidFill>
                <a:latin typeface="PT Astra Serif" panose="020A0603040505020204" pitchFamily="18" charset="0"/>
                <a:ea typeface="PT Astra Serif" panose="020A0603040505020204" pitchFamily="18" charset="0"/>
              </a:rPr>
              <a:t> </a:t>
            </a:r>
            <a:r>
              <a:rPr lang="ru-RU" sz="24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PT Astra Serif" panose="020A0603040505020204" pitchFamily="18" charset="0"/>
                <a:cs typeface="Times New Roman" panose="02020603050405020304" pitchFamily="18" charset="0"/>
              </a:rPr>
              <a:t>Оценочный</a:t>
            </a:r>
            <a:r>
              <a:rPr lang="ru-RU" sz="18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PT Astra Serif" panose="020A060304050502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PT Astra Serif" panose="020A0603040505020204" pitchFamily="18" charset="0"/>
                <a:cs typeface="Times New Roman" panose="02020603050405020304" pitchFamily="18" charset="0"/>
              </a:rPr>
              <a:t>блок</a:t>
            </a:r>
            <a:r>
              <a:rPr lang="ru-RU" sz="20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PT Astra Serif" panose="020A0603040505020204" pitchFamily="18" charset="0"/>
              </a:rPr>
              <a:t> </a:t>
            </a:r>
            <a:endParaRPr lang="ko-KR" altLang="en-US" sz="2000" dirty="0">
              <a:solidFill>
                <a:srgbClr val="603826"/>
              </a:solidFill>
              <a:latin typeface="PT Astra Serif" panose="020A0603040505020204" pitchFamily="18" charset="0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xmlns="" id="{F5720278-040C-45D0-B31A-C6DA594BEA01}"/>
              </a:ext>
            </a:extLst>
          </p:cNvPr>
          <p:cNvCxnSpPr/>
          <p:nvPr/>
        </p:nvCxnSpPr>
        <p:spPr>
          <a:xfrm>
            <a:off x="409635" y="1031870"/>
            <a:ext cx="21717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5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00D35B-4298-4074-83FC-2FC6AFD09BF9}"/>
              </a:ext>
            </a:extLst>
          </p:cNvPr>
          <p:cNvSpPr txBox="1"/>
          <p:nvPr/>
        </p:nvSpPr>
        <p:spPr>
          <a:xfrm>
            <a:off x="2365567" y="3251202"/>
            <a:ext cx="746086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endParaRPr lang="ko-KR" altLang="en-US" sz="48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6371832-E3BC-4DB9-97A1-3FBD9DD26358}"/>
              </a:ext>
            </a:extLst>
          </p:cNvPr>
          <p:cNvSpPr/>
          <p:nvPr/>
        </p:nvSpPr>
        <p:spPr>
          <a:xfrm>
            <a:off x="233917" y="1183827"/>
            <a:ext cx="11642650" cy="4781038"/>
          </a:xfrm>
          <a:prstGeom prst="rect">
            <a:avLst/>
          </a:prstGeom>
          <a:noFill/>
          <a:ln w="9525" cap="flat">
            <a:solidFill>
              <a:srgbClr val="603826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CF8F7"/>
              </a:solidFill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6689A07D-06C8-484C-AFA5-815A574AB1EA}"/>
              </a:ext>
            </a:extLst>
          </p:cNvPr>
          <p:cNvCxnSpPr>
            <a:cxnSpLocks/>
          </p:cNvCxnSpPr>
          <p:nvPr/>
        </p:nvCxnSpPr>
        <p:spPr>
          <a:xfrm>
            <a:off x="-1" y="1006075"/>
            <a:ext cx="8114097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F4063D2C-9076-42B5-B891-A21D30546886}"/>
              </a:ext>
            </a:extLst>
          </p:cNvPr>
          <p:cNvCxnSpPr>
            <a:cxnSpLocks/>
          </p:cNvCxnSpPr>
          <p:nvPr/>
        </p:nvCxnSpPr>
        <p:spPr>
          <a:xfrm>
            <a:off x="4077903" y="6055578"/>
            <a:ext cx="8114097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C8E9F7-907E-4D93-AE72-7648ECB3358F}"/>
              </a:ext>
            </a:extLst>
          </p:cNvPr>
          <p:cNvSpPr txBox="1"/>
          <p:nvPr/>
        </p:nvSpPr>
        <p:spPr>
          <a:xfrm>
            <a:off x="677530" y="373790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603826"/>
                </a:solidFill>
                <a:latin typeface="+mj-lt"/>
              </a:rPr>
              <a:t>Результаты внедрения</a:t>
            </a:r>
            <a:endParaRPr lang="ko-KR" altLang="en-US" b="0" dirty="0">
              <a:solidFill>
                <a:srgbClr val="603826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E1F3ED-69AB-45AA-9A01-7D94082A4D09}"/>
              </a:ext>
            </a:extLst>
          </p:cNvPr>
          <p:cNvSpPr txBox="1"/>
          <p:nvPr/>
        </p:nvSpPr>
        <p:spPr>
          <a:xfrm>
            <a:off x="624072" y="1185461"/>
            <a:ext cx="10943856" cy="48936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400" dirty="0" smtClean="0"/>
              <a:t>- экспериментальная </a:t>
            </a:r>
            <a:r>
              <a:rPr lang="ru-RU" sz="2400" dirty="0"/>
              <a:t>группа </a:t>
            </a:r>
            <a:r>
              <a:rPr lang="ru-RU" sz="2400" b="1" dirty="0"/>
              <a:t>превосходит</a:t>
            </a:r>
            <a:r>
              <a:rPr lang="ru-RU" sz="2400" dirty="0"/>
              <a:t> контрольную при оценке различий между двумя выборками по уровню развития операций и форм мышления: </a:t>
            </a:r>
            <a:r>
              <a:rPr lang="ru-RU" sz="2400" b="1" dirty="0"/>
              <a:t>определение понятий, объяснение причин, выявление сходства и различий в объектах;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экспериментальная </a:t>
            </a:r>
            <a:r>
              <a:rPr lang="ru-RU" sz="2400" dirty="0"/>
              <a:t>группа </a:t>
            </a:r>
            <a:r>
              <a:rPr lang="ru-RU" sz="2400" b="1" dirty="0"/>
              <a:t>превосходит</a:t>
            </a:r>
            <a:r>
              <a:rPr lang="ru-RU" sz="2400" dirty="0"/>
              <a:t> контрольную при оценке различий между двумя выборками по уровню развития способностей </a:t>
            </a:r>
            <a:r>
              <a:rPr lang="ru-RU" sz="2400" b="1" dirty="0"/>
              <a:t>обучающихся к обобщению и абстрагированию, умению выделять существенные признаки, как при исключении понятий, так и при их обобщении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экспериментальная группа </a:t>
            </a:r>
            <a:r>
              <a:rPr lang="ru-RU" sz="2400" b="1" dirty="0"/>
              <a:t>превосходит</a:t>
            </a:r>
            <a:r>
              <a:rPr lang="ru-RU" sz="2400" dirty="0"/>
              <a:t> контрольную при оценке различий между двумя выборками по уровню развития формы мышления – </a:t>
            </a:r>
            <a:r>
              <a:rPr lang="ru-RU" sz="2400" b="1" dirty="0"/>
              <a:t>аналогии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991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BBA8B1-D7D9-4BA7-81BD-EA7584A7937C}"/>
              </a:ext>
            </a:extLst>
          </p:cNvPr>
          <p:cNvSpPr txBox="1"/>
          <p:nvPr/>
        </p:nvSpPr>
        <p:spPr>
          <a:xfrm>
            <a:off x="2873829" y="2483449"/>
            <a:ext cx="6778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7200" b="0" dirty="0">
                <a:solidFill>
                  <a:srgbClr val="603826"/>
                </a:solidFill>
              </a:rPr>
              <a:t>Благодарю за внимание!</a:t>
            </a:r>
            <a:endParaRPr lang="en-US" altLang="ko-KR" sz="7200" b="0" dirty="0">
              <a:solidFill>
                <a:srgbClr val="6038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86BC23-A4FC-48FD-9FEB-795626530312}"/>
              </a:ext>
            </a:extLst>
          </p:cNvPr>
          <p:cNvSpPr txBox="1"/>
          <p:nvPr/>
        </p:nvSpPr>
        <p:spPr>
          <a:xfrm>
            <a:off x="1024979" y="1288141"/>
            <a:ext cx="376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dirty="0">
                <a:solidFill>
                  <a:srgbClr val="603826"/>
                </a:solidFill>
                <a:latin typeface="+mj-lt"/>
                <a:cs typeface="Arial" panose="020B0604020202020204" pitchFamily="34" charset="0"/>
              </a:rPr>
              <a:t>Актуальность</a:t>
            </a:r>
            <a:endParaRPr lang="ko-KR" altLang="en-US" sz="32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B0CB6F76-3F90-431D-9995-12B735FE03BD}"/>
              </a:ext>
            </a:extLst>
          </p:cNvPr>
          <p:cNvSpPr/>
          <p:nvPr/>
        </p:nvSpPr>
        <p:spPr>
          <a:xfrm>
            <a:off x="4460525" y="1250188"/>
            <a:ext cx="1434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rgbClr val="EBDFD5"/>
                </a:solidFill>
                <a:latin typeface="+mj-lt"/>
              </a:rPr>
              <a:t>01</a:t>
            </a:r>
            <a:endParaRPr lang="ko-KR" altLang="en-US" sz="4400" dirty="0">
              <a:solidFill>
                <a:srgbClr val="EBDFD5"/>
              </a:solidFill>
              <a:latin typeface="+mj-lt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74E711CA-73F9-47A1-972D-3F95F51B5791}"/>
              </a:ext>
            </a:extLst>
          </p:cNvPr>
          <p:cNvSpPr/>
          <p:nvPr/>
        </p:nvSpPr>
        <p:spPr>
          <a:xfrm>
            <a:off x="4460529" y="1593664"/>
            <a:ext cx="3352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>
                <a:solidFill>
                  <a:srgbClr val="603826"/>
                </a:solidFill>
                <a:latin typeface="+mj-lt"/>
              </a:rPr>
              <a:t>Закон об образовании в РФ от декабря 2012</a:t>
            </a:r>
            <a:endParaRPr lang="ko-KR" altLang="en-US" sz="2000" dirty="0">
              <a:solidFill>
                <a:srgbClr val="603826"/>
              </a:solidFill>
              <a:latin typeface="+mj-lt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DD1CC644-56BA-4FED-88A1-541236C1AC64}"/>
              </a:ext>
            </a:extLst>
          </p:cNvPr>
          <p:cNvSpPr/>
          <p:nvPr/>
        </p:nvSpPr>
        <p:spPr>
          <a:xfrm>
            <a:off x="8181625" y="1250188"/>
            <a:ext cx="1434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rgbClr val="EBDFD5"/>
                </a:solidFill>
                <a:latin typeface="+mj-lt"/>
              </a:rPr>
              <a:t>02</a:t>
            </a:r>
            <a:endParaRPr lang="ko-KR" altLang="en-US" sz="4400" dirty="0">
              <a:solidFill>
                <a:srgbClr val="EBDFD5"/>
              </a:solidFill>
              <a:latin typeface="+mj-lt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39121DA0-B941-4455-BA6D-AF068558FB39}"/>
              </a:ext>
            </a:extLst>
          </p:cNvPr>
          <p:cNvSpPr/>
          <p:nvPr/>
        </p:nvSpPr>
        <p:spPr>
          <a:xfrm>
            <a:off x="8181629" y="1593664"/>
            <a:ext cx="33527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dirty="0">
                <a:solidFill>
                  <a:srgbClr val="603826"/>
                </a:solidFill>
                <a:latin typeface="+mj-lt"/>
              </a:rPr>
              <a:t>Обобщенная трудовая функция «В» профессионального стандарта педагога-психолога № 509</a:t>
            </a:r>
            <a:endParaRPr lang="ko-KR" altLang="en-US" sz="2000" dirty="0">
              <a:solidFill>
                <a:srgbClr val="603826"/>
              </a:solidFill>
              <a:latin typeface="+mj-lt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F44FD973-EC50-4B41-A23C-3A5AA32BFC16}"/>
              </a:ext>
            </a:extLst>
          </p:cNvPr>
          <p:cNvSpPr/>
          <p:nvPr/>
        </p:nvSpPr>
        <p:spPr>
          <a:xfrm>
            <a:off x="4460525" y="4006088"/>
            <a:ext cx="1434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rgbClr val="EBDFD5"/>
                </a:solidFill>
                <a:latin typeface="+mj-lt"/>
              </a:rPr>
              <a:t>03</a:t>
            </a:r>
            <a:endParaRPr lang="ko-KR" altLang="en-US" sz="4400" dirty="0">
              <a:solidFill>
                <a:srgbClr val="EBDFD5"/>
              </a:solidFill>
              <a:latin typeface="+mj-lt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4E75982B-C25E-4C20-AFE2-B1009D53E085}"/>
              </a:ext>
            </a:extLst>
          </p:cNvPr>
          <p:cNvSpPr/>
          <p:nvPr/>
        </p:nvSpPr>
        <p:spPr>
          <a:xfrm>
            <a:off x="4460529" y="4349564"/>
            <a:ext cx="3352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dirty="0">
                <a:solidFill>
                  <a:srgbClr val="603826"/>
                </a:solidFill>
                <a:latin typeface="+mj-lt"/>
              </a:rPr>
              <a:t>Самая многочисленная группа обучающихся с ОВЗ – это дети с ЗПР</a:t>
            </a:r>
            <a:endParaRPr lang="ko-KR" altLang="en-US" sz="2000" dirty="0">
              <a:solidFill>
                <a:srgbClr val="603826"/>
              </a:solidFill>
              <a:latin typeface="+mj-lt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xmlns="" id="{F5720278-040C-45D0-B31A-C6DA594BEA01}"/>
              </a:ext>
            </a:extLst>
          </p:cNvPr>
          <p:cNvCxnSpPr/>
          <p:nvPr/>
        </p:nvCxnSpPr>
        <p:spPr>
          <a:xfrm>
            <a:off x="1117600" y="2768599"/>
            <a:ext cx="21717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2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13295538-5003-4822-9311-1A57037BF6F9}"/>
              </a:ext>
            </a:extLst>
          </p:cNvPr>
          <p:cNvSpPr/>
          <p:nvPr/>
        </p:nvSpPr>
        <p:spPr>
          <a:xfrm>
            <a:off x="1151192" y="1120015"/>
            <a:ext cx="2781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>
                <a:solidFill>
                  <a:srgbClr val="EBDFD5"/>
                </a:solidFill>
                <a:latin typeface="+mj-lt"/>
              </a:rPr>
              <a:t>01</a:t>
            </a:r>
            <a:endParaRPr lang="ko-KR" altLang="en-US" sz="6000" dirty="0">
              <a:solidFill>
                <a:srgbClr val="EBDFD5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EEE3D31-63D1-497E-82A2-3D784C4E326B}"/>
              </a:ext>
            </a:extLst>
          </p:cNvPr>
          <p:cNvSpPr txBox="1"/>
          <p:nvPr/>
        </p:nvSpPr>
        <p:spPr>
          <a:xfrm>
            <a:off x="884870" y="2054276"/>
            <a:ext cx="4912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Overpass Light" panose="00000400000000000000" pitchFamily="2" charset="0"/>
              <a:buChar char="−"/>
              <a:defRPr sz="1400">
                <a:solidFill>
                  <a:srgbClr val="1E292E"/>
                </a:solidFill>
              </a:defRPr>
            </a:lvl1pPr>
          </a:lstStyle>
          <a:p>
            <a:r>
              <a:rPr lang="ru-RU" sz="2400" dirty="0">
                <a:solidFill>
                  <a:srgbClr val="6038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инклюзивного образования, посредством комплексного развития у обучающихся ЗПР операций мышления. </a:t>
            </a:r>
          </a:p>
          <a:p>
            <a:r>
              <a:rPr lang="ru-RU" sz="2400" dirty="0">
                <a:solidFill>
                  <a:srgbClr val="603826"/>
                </a:solidFill>
              </a:rPr>
              <a:t>Разработать и внедрить программу с учетом современных психолого-педагогических технологий развития мышления у младших школьников с ЗПР.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5C2B818-3B14-4C65-9715-4DCFC4A1FDCA}"/>
              </a:ext>
            </a:extLst>
          </p:cNvPr>
          <p:cNvSpPr/>
          <p:nvPr/>
        </p:nvSpPr>
        <p:spPr>
          <a:xfrm>
            <a:off x="1244457" y="1674013"/>
            <a:ext cx="441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dirty="0">
                <a:solidFill>
                  <a:srgbClr val="603826"/>
                </a:solidFill>
                <a:latin typeface="+mj-lt"/>
              </a:rPr>
              <a:t>Цель </a:t>
            </a:r>
            <a:endParaRPr lang="ko-KR" altLang="en-US" sz="2400" dirty="0">
              <a:solidFill>
                <a:srgbClr val="603826"/>
              </a:solidFill>
              <a:latin typeface="+mj-lt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D27B4655-79F3-4381-8C2B-E8B004A6653E}"/>
              </a:ext>
            </a:extLst>
          </p:cNvPr>
          <p:cNvSpPr/>
          <p:nvPr/>
        </p:nvSpPr>
        <p:spPr>
          <a:xfrm>
            <a:off x="6972304" y="1038613"/>
            <a:ext cx="2781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dirty="0">
                <a:solidFill>
                  <a:srgbClr val="EBDFD5"/>
                </a:solidFill>
                <a:latin typeface="+mj-lt"/>
              </a:rPr>
              <a:t>02</a:t>
            </a:r>
            <a:endParaRPr lang="ko-KR" altLang="en-US" sz="6000" dirty="0">
              <a:solidFill>
                <a:srgbClr val="EBDFD5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8C74AB9-E31E-4AB8-B3C6-30019E387D13}"/>
              </a:ext>
            </a:extLst>
          </p:cNvPr>
          <p:cNvSpPr txBox="1"/>
          <p:nvPr/>
        </p:nvSpPr>
        <p:spPr>
          <a:xfrm>
            <a:off x="6887242" y="2108246"/>
            <a:ext cx="4419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Overpass Light" panose="00000400000000000000" pitchFamily="2" charset="0"/>
              <a:buChar char="−"/>
              <a:defRPr sz="1400">
                <a:solidFill>
                  <a:srgbClr val="1E292E"/>
                </a:solidFill>
              </a:defRPr>
            </a:lvl1pPr>
          </a:lstStyle>
          <a:p>
            <a:pPr marL="342900" indent="-342900">
              <a:buAutoNum type="arabicPeriod"/>
            </a:pPr>
            <a:r>
              <a:rPr lang="ru-RU" altLang="ko-KR" sz="2000" dirty="0">
                <a:solidFill>
                  <a:srgbClr val="603826"/>
                </a:solidFill>
              </a:rPr>
              <a:t>Составление и внедрение комплексной программы по развитию мышления у младших школьников с ЗПР с использованием психолого-педагогических технологий;</a:t>
            </a:r>
          </a:p>
          <a:p>
            <a:pPr marL="342900" indent="-342900">
              <a:buAutoNum type="arabicPeriod"/>
            </a:pPr>
            <a:r>
              <a:rPr lang="ru-RU" altLang="ko-KR" sz="2000" dirty="0">
                <a:solidFill>
                  <a:srgbClr val="603826"/>
                </a:solidFill>
              </a:rPr>
              <a:t>Познавательная задача: развитие познавательной сферы (мышления), посредством развития мыслительных операций у обучающихся.</a:t>
            </a:r>
            <a:endParaRPr lang="ko-KR" altLang="en-US" sz="2000" dirty="0">
              <a:solidFill>
                <a:srgbClr val="603826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BA0AE5DE-0663-4CEF-8DF8-A3F64B47423F}"/>
              </a:ext>
            </a:extLst>
          </p:cNvPr>
          <p:cNvSpPr/>
          <p:nvPr/>
        </p:nvSpPr>
        <p:spPr>
          <a:xfrm>
            <a:off x="6887244" y="1627847"/>
            <a:ext cx="441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603826"/>
                </a:solidFill>
                <a:latin typeface="+mj-lt"/>
              </a:rPr>
              <a:t> </a:t>
            </a:r>
            <a:r>
              <a:rPr lang="ru-RU" altLang="ko-KR" sz="2400" dirty="0">
                <a:solidFill>
                  <a:srgbClr val="603826"/>
                </a:solidFill>
                <a:latin typeface="+mj-lt"/>
              </a:rPr>
              <a:t>Задачи:</a:t>
            </a:r>
            <a:endParaRPr lang="ko-KR" altLang="en-US" sz="2400" dirty="0">
              <a:solidFill>
                <a:srgbClr val="603826"/>
              </a:solidFill>
              <a:latin typeface="+mj-lt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xmlns="" id="{284A6456-3AA3-40C7-B119-CE8064ECABEC}"/>
              </a:ext>
            </a:extLst>
          </p:cNvPr>
          <p:cNvCxnSpPr/>
          <p:nvPr/>
        </p:nvCxnSpPr>
        <p:spPr>
          <a:xfrm>
            <a:off x="3454400" y="939799"/>
            <a:ext cx="21717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8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C8E9F7-907E-4D93-AE72-7648ECB3358F}"/>
              </a:ext>
            </a:extLst>
          </p:cNvPr>
          <p:cNvSpPr txBox="1"/>
          <p:nvPr/>
        </p:nvSpPr>
        <p:spPr>
          <a:xfrm>
            <a:off x="2006600" y="447019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603826"/>
                </a:solidFill>
                <a:latin typeface="+mj-lt"/>
              </a:rPr>
              <a:t>Основные понятия</a:t>
            </a:r>
            <a:endParaRPr lang="ko-KR" altLang="en-US" b="0" dirty="0">
              <a:solidFill>
                <a:srgbClr val="603826"/>
              </a:solidFill>
              <a:latin typeface="+mj-lt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xmlns="" id="{284A6456-3AA3-40C7-B119-CE8064ECABEC}"/>
              </a:ext>
            </a:extLst>
          </p:cNvPr>
          <p:cNvCxnSpPr>
            <a:cxnSpLocks/>
          </p:cNvCxnSpPr>
          <p:nvPr/>
        </p:nvCxnSpPr>
        <p:spPr>
          <a:xfrm>
            <a:off x="0" y="1478813"/>
            <a:ext cx="121920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E1F3ED-69AB-45AA-9A01-7D94082A4D09}"/>
              </a:ext>
            </a:extLst>
          </p:cNvPr>
          <p:cNvSpPr txBox="1"/>
          <p:nvPr/>
        </p:nvSpPr>
        <p:spPr>
          <a:xfrm>
            <a:off x="467503" y="1785007"/>
            <a:ext cx="11256995" cy="39703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200" b="1" u="sng" dirty="0"/>
              <a:t>ЗПР - </a:t>
            </a:r>
            <a:r>
              <a:rPr lang="ru-RU" sz="3200" dirty="0"/>
              <a:t>пограничная форма интеллектуальной </a:t>
            </a:r>
            <a:br>
              <a:rPr lang="ru-RU" sz="3200" dirty="0"/>
            </a:br>
            <a:r>
              <a:rPr lang="ru-RU" sz="3200" dirty="0"/>
              <a:t>недостаточности, личностная незрелость, </a:t>
            </a:r>
            <a:br>
              <a:rPr lang="ru-RU" sz="3200" dirty="0"/>
            </a:br>
            <a:r>
              <a:rPr lang="ru-RU" sz="3200" dirty="0"/>
              <a:t>негрубое нарушение познавательной сферы, </a:t>
            </a:r>
            <a:br>
              <a:rPr lang="ru-RU" sz="3200" dirty="0"/>
            </a:br>
            <a:r>
              <a:rPr lang="ru-RU" sz="3200" dirty="0"/>
              <a:t>синдром временного отставания психики в целом или отдельных ее функций. Главный признак ЗПР – несоответствие интеллектуальных возможностей возрасту.</a:t>
            </a:r>
          </a:p>
          <a:p>
            <a:pPr algn="ctr"/>
            <a:endParaRPr lang="ko-KR" altLang="en-US" sz="28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9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C8E9F7-907E-4D93-AE72-7648ECB3358F}"/>
              </a:ext>
            </a:extLst>
          </p:cNvPr>
          <p:cNvSpPr txBox="1"/>
          <p:nvPr/>
        </p:nvSpPr>
        <p:spPr>
          <a:xfrm>
            <a:off x="2006600" y="447019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603826"/>
                </a:solidFill>
                <a:latin typeface="+mj-lt"/>
              </a:rPr>
              <a:t>Основные понятия</a:t>
            </a:r>
            <a:endParaRPr lang="ko-KR" altLang="en-US" b="0" dirty="0">
              <a:solidFill>
                <a:srgbClr val="603826"/>
              </a:solidFill>
              <a:latin typeface="+mj-lt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xmlns="" id="{284A6456-3AA3-40C7-B119-CE8064ECABEC}"/>
              </a:ext>
            </a:extLst>
          </p:cNvPr>
          <p:cNvCxnSpPr>
            <a:cxnSpLocks/>
          </p:cNvCxnSpPr>
          <p:nvPr/>
        </p:nvCxnSpPr>
        <p:spPr>
          <a:xfrm>
            <a:off x="0" y="1478813"/>
            <a:ext cx="121920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E1F3ED-69AB-45AA-9A01-7D94082A4D09}"/>
              </a:ext>
            </a:extLst>
          </p:cNvPr>
          <p:cNvSpPr txBox="1"/>
          <p:nvPr/>
        </p:nvSpPr>
        <p:spPr>
          <a:xfrm>
            <a:off x="584791" y="2000451"/>
            <a:ext cx="11153553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b="1" u="sng" dirty="0"/>
              <a:t>Мышление</a:t>
            </a:r>
            <a:r>
              <a:rPr lang="ru-RU" sz="2800" dirty="0"/>
              <a:t> – когнитивный процесс, который представляет собой высший уровень познавательной и творческой </a:t>
            </a:r>
            <a:br>
              <a:rPr lang="ru-RU" sz="2800" dirty="0"/>
            </a:br>
            <a:r>
              <a:rPr lang="ru-RU" sz="2800" dirty="0"/>
              <a:t>активности человека, которая связана с решением задач </a:t>
            </a:r>
            <a:br>
              <a:rPr lang="ru-RU" sz="2800" dirty="0"/>
            </a:br>
            <a:r>
              <a:rPr lang="ru-RU" sz="2800" dirty="0"/>
              <a:t>теоретичной и практической направленности. </a:t>
            </a:r>
          </a:p>
          <a:p>
            <a:pPr algn="ctr"/>
            <a:endParaRPr lang="ru-RU" sz="2800" b="1" u="sng" dirty="0"/>
          </a:p>
          <a:p>
            <a:pPr algn="ctr"/>
            <a:r>
              <a:rPr lang="ru-RU" sz="2800" b="1" u="sng" dirty="0"/>
              <a:t>Мышление</a:t>
            </a:r>
            <a:r>
              <a:rPr lang="ru-RU" sz="2800" dirty="0"/>
              <a:t> – процесс опосредованного познания </a:t>
            </a:r>
            <a:br>
              <a:rPr lang="ru-RU" sz="2800" dirty="0"/>
            </a:br>
            <a:r>
              <a:rPr lang="ru-RU" sz="2800" dirty="0"/>
              <a:t> действительности. </a:t>
            </a:r>
          </a:p>
          <a:p>
            <a:pPr algn="ctr"/>
            <a:endParaRPr lang="ko-KR" altLang="en-US" sz="28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5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C8E9F7-907E-4D93-AE72-7648ECB3358F}"/>
              </a:ext>
            </a:extLst>
          </p:cNvPr>
          <p:cNvSpPr txBox="1"/>
          <p:nvPr/>
        </p:nvSpPr>
        <p:spPr>
          <a:xfrm>
            <a:off x="2006600" y="447019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603826"/>
                </a:solidFill>
                <a:latin typeface="+mj-lt"/>
              </a:rPr>
              <a:t>Основные понятия</a:t>
            </a:r>
            <a:endParaRPr lang="ko-KR" altLang="en-US" b="0" dirty="0">
              <a:solidFill>
                <a:srgbClr val="603826"/>
              </a:solidFill>
              <a:latin typeface="+mj-lt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xmlns="" id="{284A6456-3AA3-40C7-B119-CE8064ECABEC}"/>
              </a:ext>
            </a:extLst>
          </p:cNvPr>
          <p:cNvCxnSpPr>
            <a:cxnSpLocks/>
          </p:cNvCxnSpPr>
          <p:nvPr/>
        </p:nvCxnSpPr>
        <p:spPr>
          <a:xfrm>
            <a:off x="0" y="1478813"/>
            <a:ext cx="121920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E1F3ED-69AB-45AA-9A01-7D94082A4D09}"/>
              </a:ext>
            </a:extLst>
          </p:cNvPr>
          <p:cNvSpPr txBox="1"/>
          <p:nvPr/>
        </p:nvSpPr>
        <p:spPr>
          <a:xfrm>
            <a:off x="935005" y="1723456"/>
            <a:ext cx="10611953" cy="40934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2000" b="1" u="sng" dirty="0"/>
              <a:t>Сравнение</a:t>
            </a:r>
            <a:r>
              <a:rPr lang="ru-RU" sz="2000" dirty="0"/>
              <a:t> – два или несколько объектов сравниваются между собой и определяются их тождество и различия. </a:t>
            </a:r>
          </a:p>
          <a:p>
            <a:pPr algn="just"/>
            <a:r>
              <a:rPr lang="ru-RU" sz="2000" b="1" u="sng" dirty="0"/>
              <a:t>Анализ</a:t>
            </a:r>
            <a:r>
              <a:rPr lang="ru-RU" sz="2000" dirty="0"/>
              <a:t> – расчленение предмета на составляющие его элементы с последующим их сравнением. </a:t>
            </a:r>
          </a:p>
          <a:p>
            <a:pPr algn="just"/>
            <a:r>
              <a:rPr lang="ru-RU" sz="2000" b="1" u="sng" dirty="0"/>
              <a:t>Синтез</a:t>
            </a:r>
            <a:r>
              <a:rPr lang="ru-RU" sz="2000" dirty="0"/>
              <a:t> – объединение частей в целое, для познания свойств целого, а также мысленное сочетание отдельных свойств предмета или явления. </a:t>
            </a:r>
          </a:p>
          <a:p>
            <a:pPr algn="just"/>
            <a:r>
              <a:rPr lang="ru-RU" sz="2000" b="1" u="sng" dirty="0"/>
              <a:t>Обобщение</a:t>
            </a:r>
            <a:r>
              <a:rPr lang="ru-RU" sz="2000" dirty="0"/>
              <a:t> – мысленное объединение предметов или явлений на основе их существенных свойств и признаков; процесс сведения менее общих понятий к более общим.</a:t>
            </a:r>
          </a:p>
          <a:p>
            <a:pPr algn="just"/>
            <a:r>
              <a:rPr lang="ru-RU" sz="2000" b="1" u="sng" dirty="0"/>
              <a:t>Аналогия</a:t>
            </a:r>
            <a:r>
              <a:rPr lang="ru-RU" sz="2000" b="1" dirty="0"/>
              <a:t> – </a:t>
            </a:r>
            <a:r>
              <a:rPr lang="ru-RU" sz="2000" dirty="0"/>
              <a:t>перенос знаний об одном предмете/явлении на другой (менее изученный или недоступный для изучения)</a:t>
            </a:r>
          </a:p>
          <a:p>
            <a:pPr algn="just"/>
            <a:r>
              <a:rPr lang="ru-RU" sz="2000" u="sng" dirty="0"/>
              <a:t>И</a:t>
            </a:r>
            <a:r>
              <a:rPr lang="ru-RU" sz="2000" b="1" u="sng" dirty="0"/>
              <a:t>ндукция</a:t>
            </a:r>
            <a:r>
              <a:rPr lang="ru-RU" sz="2000" dirty="0"/>
              <a:t> – переход от общего к частному. </a:t>
            </a:r>
          </a:p>
          <a:p>
            <a:pPr algn="just"/>
            <a:r>
              <a:rPr lang="ru-RU" sz="2000" b="1" u="sng" dirty="0"/>
              <a:t>Дедукция</a:t>
            </a:r>
            <a:r>
              <a:rPr lang="ru-RU" sz="2000" dirty="0"/>
              <a:t> – умозаключение, от частного к общему. </a:t>
            </a:r>
            <a:endParaRPr lang="ko-KR" altLang="en-US" sz="20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9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86BC23-A4FC-48FD-9FEB-795626530312}"/>
              </a:ext>
            </a:extLst>
          </p:cNvPr>
          <p:cNvSpPr txBox="1"/>
          <p:nvPr/>
        </p:nvSpPr>
        <p:spPr>
          <a:xfrm>
            <a:off x="8214353" y="2559447"/>
            <a:ext cx="376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600" b="1" dirty="0">
                <a:solidFill>
                  <a:srgbClr val="603826"/>
                </a:solidFill>
                <a:latin typeface="+mj-lt"/>
                <a:cs typeface="Arial" panose="020B0604020202020204" pitchFamily="34" charset="0"/>
              </a:rPr>
              <a:t>Этапы реализации</a:t>
            </a:r>
            <a:endParaRPr lang="ko-KR" altLang="en-US" sz="3600" b="1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B0CB6F76-3F90-431D-9995-12B735FE03BD}"/>
              </a:ext>
            </a:extLst>
          </p:cNvPr>
          <p:cNvSpPr/>
          <p:nvPr/>
        </p:nvSpPr>
        <p:spPr>
          <a:xfrm>
            <a:off x="279721" y="1151365"/>
            <a:ext cx="1434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rgbClr val="EBDFD5"/>
                </a:solidFill>
                <a:latin typeface="+mj-lt"/>
              </a:rPr>
              <a:t>01</a:t>
            </a:r>
            <a:endParaRPr lang="ko-KR" altLang="en-US" sz="4400" dirty="0">
              <a:solidFill>
                <a:srgbClr val="EBDFD5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9F49642-CD73-445A-80E5-4AB4F5C13715}"/>
              </a:ext>
            </a:extLst>
          </p:cNvPr>
          <p:cNvSpPr txBox="1"/>
          <p:nvPr/>
        </p:nvSpPr>
        <p:spPr>
          <a:xfrm>
            <a:off x="409635" y="2051616"/>
            <a:ext cx="6248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Overpass Light" panose="00000400000000000000" pitchFamily="2" charset="0"/>
              <a:buChar char="−"/>
              <a:defRPr sz="1400">
                <a:solidFill>
                  <a:srgbClr val="1E292E"/>
                </a:solidFill>
              </a:defRPr>
            </a:lvl1pPr>
          </a:lstStyle>
          <a:p>
            <a:r>
              <a:rPr lang="ru-RU" sz="24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«Нелепицы» </a:t>
            </a:r>
          </a:p>
          <a:p>
            <a:r>
              <a:rPr lang="ru-RU" sz="24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«Определение понятий, объяснение причин, выявление сходства и различий в объектах» </a:t>
            </a:r>
            <a:endParaRPr lang="ru-RU" sz="2400" dirty="0">
              <a:solidFill>
                <a:srgbClr val="603826"/>
              </a:solidFill>
              <a:latin typeface="PT Astra Serif" panose="020A060304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«Исключение лишнего» </a:t>
            </a:r>
          </a:p>
          <a:p>
            <a:r>
              <a:rPr lang="ru-RU" sz="24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Прогрессивные матрицы </a:t>
            </a:r>
            <a:r>
              <a:rPr lang="ru-RU" sz="2400" dirty="0" err="1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Равена</a:t>
            </a:r>
            <a:r>
              <a:rPr lang="ru-RU" sz="24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(цветовые серии А, </a:t>
            </a:r>
            <a:r>
              <a:rPr lang="ru-RU" sz="2400" dirty="0" err="1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</a:t>
            </a:r>
            <a:r>
              <a:rPr lang="ru-RU" sz="24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В)</a:t>
            </a:r>
            <a:r>
              <a:rPr lang="ru-RU" sz="1800" dirty="0">
                <a:solidFill>
                  <a:srgbClr val="603826"/>
                </a:solidFill>
                <a:effectLst/>
              </a:rPr>
              <a:t> </a:t>
            </a:r>
          </a:p>
          <a:p>
            <a:r>
              <a:rPr lang="ru-RU" sz="24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«Исследование развития мыслительных операций» Э.Ф.</a:t>
            </a:r>
            <a:r>
              <a:rPr lang="en-US" sz="2400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Замбаувичене</a:t>
            </a:r>
            <a:r>
              <a:rPr lang="ru-RU" sz="24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o-KR" altLang="en-US" sz="1800" dirty="0">
              <a:solidFill>
                <a:srgbClr val="603826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74E711CA-73F9-47A1-972D-3F95F51B5791}"/>
              </a:ext>
            </a:extLst>
          </p:cNvPr>
          <p:cNvSpPr/>
          <p:nvPr/>
        </p:nvSpPr>
        <p:spPr>
          <a:xfrm>
            <a:off x="409635" y="1528396"/>
            <a:ext cx="4860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Психодиагностический</a:t>
            </a:r>
            <a:r>
              <a:rPr lang="ru-RU" sz="18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</a:t>
            </a:r>
            <a:r>
              <a:rPr lang="ru-RU" sz="1800" b="1" dirty="0">
                <a:solidFill>
                  <a:srgbClr val="603826"/>
                </a:solidFill>
                <a:effectLst/>
                <a:latin typeface="PT Astra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o-KR" altLang="en-US" sz="2000" dirty="0">
              <a:solidFill>
                <a:srgbClr val="603826"/>
              </a:solidFill>
              <a:latin typeface="+mj-lt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xmlns="" id="{F5720278-040C-45D0-B31A-C6DA594BEA01}"/>
              </a:ext>
            </a:extLst>
          </p:cNvPr>
          <p:cNvCxnSpPr/>
          <p:nvPr/>
        </p:nvCxnSpPr>
        <p:spPr>
          <a:xfrm>
            <a:off x="409635" y="1031870"/>
            <a:ext cx="21717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2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xmlns="" id="{284A6456-3AA3-40C7-B119-CE8064ECABEC}"/>
              </a:ext>
            </a:extLst>
          </p:cNvPr>
          <p:cNvCxnSpPr>
            <a:cxnSpLocks/>
          </p:cNvCxnSpPr>
          <p:nvPr/>
        </p:nvCxnSpPr>
        <p:spPr>
          <a:xfrm>
            <a:off x="0" y="1478813"/>
            <a:ext cx="121920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C8E9F7-907E-4D93-AE72-7648ECB3358F}"/>
              </a:ext>
            </a:extLst>
          </p:cNvPr>
          <p:cNvSpPr txBox="1"/>
          <p:nvPr/>
        </p:nvSpPr>
        <p:spPr>
          <a:xfrm>
            <a:off x="2006600" y="447019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603826"/>
                </a:solidFill>
                <a:latin typeface="+mj-lt"/>
              </a:rPr>
              <a:t>Первичные результаты</a:t>
            </a:r>
            <a:endParaRPr lang="ko-KR" altLang="en-US" b="0" dirty="0">
              <a:solidFill>
                <a:srgbClr val="603826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53D396-15E5-1610-CC6A-F984C1A2BEB8}"/>
              </a:ext>
            </a:extLst>
          </p:cNvPr>
          <p:cNvSpPr txBox="1"/>
          <p:nvPr/>
        </p:nvSpPr>
        <p:spPr>
          <a:xfrm>
            <a:off x="866179" y="1617313"/>
            <a:ext cx="10611953" cy="455509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понятий, объяснение причин, выявление сходства и различий в объектах у обучающихся на низком или очень низком уровнях;</a:t>
            </a:r>
          </a:p>
          <a:p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обучающиеся способны к абстрагированию, умеют выделять существенные признаки предметов при использовании невербального материала, однако развитие такой формы мышление как обобщение остается на низком уровне;</a:t>
            </a:r>
          </a:p>
          <a:p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у обучающихся низкая способность к абстрагированию, не всегда выделяют существенные признаки предметов при использовании вербального материала;</a:t>
            </a:r>
          </a:p>
          <a:p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уровень развития анализа основных элементов структуры и раскрытие связей между ними, а также уровень развития определения недостающих частей структуры и сличение ее с представленными образцами, показал, что у 36-40 % испытуемых показатели по данным показателям – высокие, у 40-45% - низкие, что указывает нам на относительное сохранение данных функций у группы испытуемых при использовании невербального материала;</a:t>
            </a:r>
          </a:p>
          <a:p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	уровень умения проводить аналогии как на невербальном, там и на невербальном материале у испытуемых – на низком или очень низком уровнях.</a:t>
            </a:r>
          </a:p>
          <a:p>
            <a:pPr algn="just"/>
            <a:endParaRPr lang="ko-KR" altLang="en-US" sz="2000" dirty="0">
              <a:solidFill>
                <a:srgbClr val="60382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C8E9F7-907E-4D93-AE72-7648ECB3358F}"/>
              </a:ext>
            </a:extLst>
          </p:cNvPr>
          <p:cNvSpPr txBox="1"/>
          <p:nvPr/>
        </p:nvSpPr>
        <p:spPr>
          <a:xfrm>
            <a:off x="2006600" y="447019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>
                <a:solidFill>
                  <a:srgbClr val="603826"/>
                </a:solidFill>
                <a:latin typeface="+mj-lt"/>
              </a:rPr>
              <a:t>Первичные результаты</a:t>
            </a:r>
            <a:endParaRPr lang="ko-KR" altLang="en-US" b="0" dirty="0">
              <a:solidFill>
                <a:srgbClr val="603826"/>
              </a:solidFill>
              <a:latin typeface="+mj-lt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xmlns="" id="{284A6456-3AA3-40C7-B119-CE8064ECABEC}"/>
              </a:ext>
            </a:extLst>
          </p:cNvPr>
          <p:cNvCxnSpPr>
            <a:cxnSpLocks/>
          </p:cNvCxnSpPr>
          <p:nvPr/>
        </p:nvCxnSpPr>
        <p:spPr>
          <a:xfrm>
            <a:off x="0" y="1478813"/>
            <a:ext cx="12192000" cy="0"/>
          </a:xfrm>
          <a:prstGeom prst="line">
            <a:avLst/>
          </a:prstGeom>
          <a:ln>
            <a:solidFill>
              <a:srgbClr val="603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75A262-6151-F777-A989-73753CB53A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6726"/>
          <a:stretch/>
        </p:blipFill>
        <p:spPr>
          <a:xfrm>
            <a:off x="0" y="1478812"/>
            <a:ext cx="3062954" cy="29794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288FEA-49E1-9786-9467-13B6B2B31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t="-624"/>
          <a:stretch/>
        </p:blipFill>
        <p:spPr>
          <a:xfrm>
            <a:off x="5973966" y="1478759"/>
            <a:ext cx="2911012" cy="33418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FE2FD1-0D57-0FAC-9A18-95994F02D2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441"/>
          <a:stretch/>
        </p:blipFill>
        <p:spPr>
          <a:xfrm>
            <a:off x="3062954" y="3596721"/>
            <a:ext cx="2911012" cy="32612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305E6D-FC45-5EED-DDA4-130BF96833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7" r="-1"/>
          <a:stretch/>
        </p:blipFill>
        <p:spPr>
          <a:xfrm>
            <a:off x="8913119" y="3596721"/>
            <a:ext cx="2911012" cy="33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56164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ata - Montserrat Light">
      <a:majorFont>
        <a:latin typeface="Prata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826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EBDFD5"/>
            </a:solidFill>
            <a:latin typeface="+mj-lt"/>
          </a:defRPr>
        </a:defPPr>
      </a:lstStyle>
    </a:spDef>
    <a:lnDef>
      <a:spPr>
        <a:ln>
          <a:solidFill>
            <a:srgbClr val="B86C4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518</Words>
  <Application>Microsoft Office PowerPoint</Application>
  <PresentationFormat>Произвольный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맑은 고딕</vt:lpstr>
      <vt:lpstr>Prata</vt:lpstr>
      <vt:lpstr>PT Astra Serif</vt:lpstr>
      <vt:lpstr>Times New Roman</vt:lpstr>
      <vt:lpstr>Arial Unicode MS</vt:lpstr>
      <vt:lpstr>Overpass Light</vt:lpstr>
      <vt:lpstr>Montserrat Light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Psiholog</cp:lastModifiedBy>
  <cp:revision>191</cp:revision>
  <dcterms:created xsi:type="dcterms:W3CDTF">2019-04-06T05:20:47Z</dcterms:created>
  <dcterms:modified xsi:type="dcterms:W3CDTF">2025-01-29T02:41:47Z</dcterms:modified>
</cp:coreProperties>
</file>