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6" r:id="rId2"/>
    <p:sldId id="262" r:id="rId3"/>
    <p:sldId id="265" r:id="rId4"/>
    <p:sldId id="267" r:id="rId5"/>
    <p:sldId id="268" r:id="rId6"/>
    <p:sldId id="270" r:id="rId7"/>
    <p:sldId id="269" r:id="rId8"/>
    <p:sldId id="261" r:id="rId9"/>
    <p:sldId id="263" r:id="rId10"/>
    <p:sldId id="264" r:id="rId11"/>
    <p:sldId id="260" r:id="rId12"/>
    <p:sldId id="257" r:id="rId13"/>
    <p:sldId id="258" r:id="rId14"/>
    <p:sldId id="25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211" autoAdjust="0"/>
    <p:restoredTop sz="93768" autoAdjust="0"/>
  </p:normalViewPr>
  <p:slideViewPr>
    <p:cSldViewPr>
      <p:cViewPr varScale="1">
        <p:scale>
          <a:sx n="85" d="100"/>
          <a:sy n="85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7.jpeg"/><Relationship Id="rId4" Type="http://schemas.openxmlformats.org/officeDocument/2006/relationships/image" Target="../media/image8.jpeg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7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catherineasquithgallery.com/uploads/posts/2021-02/1612914246_62-p-krasnii-fon-s-ramkoi-7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040" y="285728"/>
            <a:ext cx="8765678" cy="6357982"/>
          </a:xfrm>
          <a:prstGeom prst="rect">
            <a:avLst/>
          </a:prstGeom>
          <a:noFill/>
        </p:spPr>
      </p:pic>
      <p:pic>
        <p:nvPicPr>
          <p:cNvPr id="6" name="Picture 2" descr="https://polb-batyr.edu21.cap.ru/content/sites/a7/polb-batyr/log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05" t="26466" r="10270" b="40895"/>
          <a:stretch>
            <a:fillRect/>
          </a:stretch>
        </p:blipFill>
        <p:spPr bwMode="auto">
          <a:xfrm>
            <a:off x="357158" y="285728"/>
            <a:ext cx="2143140" cy="70934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0034" y="785794"/>
            <a:ext cx="10001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Дивногорск</a:t>
            </a: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785794"/>
            <a:ext cx="10001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СОШ №9</a:t>
            </a: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2910" y="1214422"/>
            <a:ext cx="807249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Развитие технического творчества и формирование инженерного мышления у детей дошкольного возраста с использованием ресурса</a:t>
            </a:r>
          </a:p>
          <a:p>
            <a:pPr algn="ctr"/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Центра образования гуманитарного и цифрового профилей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«Точка роста»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s://aif-s3.aif.ru/images/024/159/1e6024b3585b20ca5dbef163423d0dd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57222" y="5000636"/>
            <a:ext cx="3000396" cy="1992762"/>
          </a:xfrm>
          <a:prstGeom prst="rect">
            <a:avLst/>
          </a:prstGeom>
          <a:noFill/>
        </p:spPr>
      </p:pic>
      <p:pic>
        <p:nvPicPr>
          <p:cNvPr id="11266" name="Picture 2" descr="https://a.allegroimg.com/original/111b6c/7fe093954f70b84bdc2c0eedf61e/LEGO-Mindstorms-31313-Mindstorms-Ev3-NOWE-Plec-chlopcy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429388" y="4828286"/>
            <a:ext cx="2368082" cy="16725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catherineasquithgallery.com/uploads/posts/2021-02/1612914246_62-p-krasnii-fon-s-ramkoi-7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765678" cy="6357982"/>
          </a:xfrm>
          <a:prstGeom prst="rect">
            <a:avLst/>
          </a:prstGeom>
          <a:noFill/>
        </p:spPr>
      </p:pic>
      <p:pic>
        <p:nvPicPr>
          <p:cNvPr id="6" name="Picture 2" descr="https://polb-batyr.edu21.cap.ru/content/sites/a7/polb-batyr/log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05" t="26466" r="10270" b="40895"/>
          <a:stretch>
            <a:fillRect/>
          </a:stretch>
        </p:blipFill>
        <p:spPr bwMode="auto">
          <a:xfrm>
            <a:off x="357158" y="285728"/>
            <a:ext cx="2143140" cy="70934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0034" y="785794"/>
            <a:ext cx="10001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Дивногорск</a:t>
            </a: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785794"/>
            <a:ext cx="10001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СОШ №9</a:t>
            </a: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57158" y="357166"/>
            <a:ext cx="828680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Результаты практики: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формирование устойчивого интереса к робототехнике детей дошкольного возраста.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формирование умения работать по предложенным инструкциям.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формирование умения излагать мысли в четкой логической последовательности, отстаивать свою точку зрения, анализировать ситуацию и самостоятельно находить ответы на вопросы путем логических рассуждений.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формирование умения работать над проектом в команде, эффективно распределять обязанности.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-формирование целостного научного мировоззрения, технического мышления.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-заложение основ алгоритмизации и программирования, формирование инженерного мышления с использованием робототехнического конструктора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LEGOMINDSTORMS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Education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EV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-использование средств информационных технологий для проведения исследований.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амоопределение ребёнка в рамках ведущей деятельности.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catherineasquithgallery.com/uploads/posts/2021-02/1612914246_62-p-krasnii-fon-s-ramkoi-7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040" y="285728"/>
            <a:ext cx="8765678" cy="6357982"/>
          </a:xfrm>
          <a:prstGeom prst="rect">
            <a:avLst/>
          </a:prstGeom>
          <a:noFill/>
        </p:spPr>
      </p:pic>
      <p:pic>
        <p:nvPicPr>
          <p:cNvPr id="6" name="Picture 2" descr="https://polb-batyr.edu21.cap.ru/content/sites/a7/polb-batyr/log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05" t="26466" r="10270" b="40895"/>
          <a:stretch>
            <a:fillRect/>
          </a:stretch>
        </p:blipFill>
        <p:spPr bwMode="auto">
          <a:xfrm>
            <a:off x="357158" y="285728"/>
            <a:ext cx="2143140" cy="70934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0034" y="785794"/>
            <a:ext cx="10001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Дивногорск</a:t>
            </a: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785794"/>
            <a:ext cx="10001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СОШ №9</a:t>
            </a: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0" name="AutoShape 6" descr="https://cdn1.ozone.ru/s3/multimedia-0/60020408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2" name="AutoShape 8" descr="https://cdn1.ozone.ru/s3/multimedia-0/60020408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6" name="AutoShape 12" descr="https://futurumcareers.com/wp-content/uploads/2020/05/le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286116" y="571480"/>
            <a:ext cx="5357850" cy="5836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Детский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сад №15 расположен рядом с МБОУ СОШ №9, большинство воспитанников являются  нашими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потенциальными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первоклассники, и, занимаясь в течении года в школе, дети получая положительные эмоции, успешно осваивают учебный материал, принимают школьные правила, и, в последствии быстрее и легче адаптируются в 1 классе.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День знаний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571876"/>
            <a:ext cx="3143272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https://div-school9.gosuslugi.ru/netcat_files/22/244/PR1dNO82bp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285860"/>
            <a:ext cx="3067837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catherineasquithgallery.com/uploads/posts/2021-02/1612914246_62-p-krasnii-fon-s-ramkoi-7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86874" cy="6500858"/>
          </a:xfrm>
          <a:prstGeom prst="rect">
            <a:avLst/>
          </a:prstGeom>
          <a:noFill/>
        </p:spPr>
      </p:pic>
      <p:pic>
        <p:nvPicPr>
          <p:cNvPr id="6" name="Picture 2" descr="https://polb-batyr.edu21.cap.ru/content/sites/a7/polb-batyr/log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05" t="26466" r="10270" b="40895"/>
          <a:stretch>
            <a:fillRect/>
          </a:stretch>
        </p:blipFill>
        <p:spPr bwMode="auto">
          <a:xfrm>
            <a:off x="357158" y="285728"/>
            <a:ext cx="2143140" cy="70934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0034" y="785794"/>
            <a:ext cx="10001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Дивногорск</a:t>
            </a: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785794"/>
            <a:ext cx="10001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СОШ №9</a:t>
            </a: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86116" y="357166"/>
            <a:ext cx="5500694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Определение результатов образовательной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практики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осуществляется в процессе совместной проектной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деятельности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 детьми, наблюдения, беседы.</a:t>
            </a:r>
          </a:p>
          <a:p>
            <a:pPr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Форма подведения итогов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итоговая выставка детских работ, конкурсы по робототехнике.</a:t>
            </a: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Эти мероприятия являются контрольными,  служат показателем освоения детьми программы, а также сплачивают детский коллектив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Мониторинг детского развития проводится 1 раз в год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в мае.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 descr="C:\Users\Андрей\Downloads\17099199597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643182"/>
            <a:ext cx="2714644" cy="2043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Андрей\Downloads\17099199597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472488"/>
            <a:ext cx="2786082" cy="2097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Андрей\Downloads\17100614866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1000108"/>
            <a:ext cx="2571768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catherineasquithgallery.com/uploads/posts/2021-02/1612914246_62-p-krasnii-fon-s-ramkoi-7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786874" cy="6429420"/>
          </a:xfrm>
          <a:prstGeom prst="rect">
            <a:avLst/>
          </a:prstGeom>
          <a:noFill/>
        </p:spPr>
      </p:pic>
      <p:pic>
        <p:nvPicPr>
          <p:cNvPr id="6" name="Picture 2" descr="https://polb-batyr.edu21.cap.ru/content/sites/a7/polb-batyr/log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05" t="26466" r="10270" b="40895"/>
          <a:stretch>
            <a:fillRect/>
          </a:stretch>
        </p:blipFill>
        <p:spPr bwMode="auto">
          <a:xfrm>
            <a:off x="357158" y="285728"/>
            <a:ext cx="2143140" cy="70934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0034" y="785794"/>
            <a:ext cx="10001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Дивногорск</a:t>
            </a: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785794"/>
            <a:ext cx="10001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СОШ №9</a:t>
            </a: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AutoShape 2" descr="https://top-fon.com/uploads/posts/2023-02/1675209394_top-fon-com-p-fon-dlya-prezentatsii-odarennii-rebenok-5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2" name="Picture 6" descr="https://i.ytimg.com/vi/2m3Xfg96ZRg/maxres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429132"/>
            <a:ext cx="4000528" cy="2250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428596" y="1000108"/>
            <a:ext cx="835824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Данная практика с использованием конструкторов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LEGO MINDSTORMS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Education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EV3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ориентирована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 изучение основных физических принципов и базовых технических решений, лежащих в основе всех современных конструкций и устройств. Применение конструкторов LEGO во внеурочной деятельности, позволяет существенно повысить мотивацию детей к обучению, организовать их творческую и исследовательскую работу. А также позволяет дошкольникам в форме познавательной игры узнать многие важные идеи и развивать необходимые в дальнейшей жизни навыки.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 descr="C:\Users\Андрей\Downloads\17099199852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357694"/>
            <a:ext cx="4143404" cy="2241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catherineasquithgallery.com/uploads/posts/2021-02/1612914246_62-p-krasnii-fon-s-ramkoi-7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040" y="285728"/>
            <a:ext cx="8765678" cy="6357982"/>
          </a:xfrm>
          <a:prstGeom prst="rect">
            <a:avLst/>
          </a:prstGeom>
          <a:noFill/>
        </p:spPr>
      </p:pic>
      <p:pic>
        <p:nvPicPr>
          <p:cNvPr id="6" name="Picture 2" descr="https://polb-batyr.edu21.cap.ru/content/sites/a7/polb-batyr/log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05" t="26466" r="10270" b="40895"/>
          <a:stretch>
            <a:fillRect/>
          </a:stretch>
        </p:blipFill>
        <p:spPr bwMode="auto">
          <a:xfrm>
            <a:off x="357158" y="285728"/>
            <a:ext cx="2143140" cy="70934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0034" y="785794"/>
            <a:ext cx="10001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Дивногорск</a:t>
            </a: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785794"/>
            <a:ext cx="10001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СОШ №9</a:t>
            </a: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42976" y="1214422"/>
            <a:ext cx="692948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6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sz="6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https://i-flashdrive.ru/800/600/https/i.ytimg.com/vi/RezQ-oQJFR8/maxres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n-72.ru/upload/iblock/2bc/2bcdd2cbb33d7aa8050940505fcd1de9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3214686"/>
            <a:ext cx="5310224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catherineasquithgallery.com/uploads/posts/2021-02/1612914246_62-p-krasnii-fon-s-ramkoi-7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040" y="285728"/>
            <a:ext cx="8765678" cy="6357982"/>
          </a:xfrm>
          <a:prstGeom prst="rect">
            <a:avLst/>
          </a:prstGeom>
          <a:noFill/>
        </p:spPr>
      </p:pic>
      <p:pic>
        <p:nvPicPr>
          <p:cNvPr id="6" name="Picture 2" descr="https://polb-batyr.edu21.cap.ru/content/sites/a7/polb-batyr/log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05" t="26466" r="10270" b="40895"/>
          <a:stretch>
            <a:fillRect/>
          </a:stretch>
        </p:blipFill>
        <p:spPr bwMode="auto">
          <a:xfrm>
            <a:off x="357158" y="285728"/>
            <a:ext cx="2143140" cy="70934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0034" y="785794"/>
            <a:ext cx="10001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Дивногорск</a:t>
            </a: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785794"/>
            <a:ext cx="10001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СОШ №9</a:t>
            </a: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AutoShape 6" descr="https://top-fon.com/uploads/posts/2023-02/1675207692_top-fon-com-p-odarennie-deti-fon-prezentatsii-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2" name="Picture 2" descr="https://cf3.ppt-online.org/files3/slide/s/SIp7xXuHQqeNn0hRPalwbim6kDj3M9ZgKWAEGf/slide-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500042"/>
            <a:ext cx="4714908" cy="342902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28596" y="1357298"/>
            <a:ext cx="32861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настоящее время технический прогресс глобально изменил жизнь, приоритеты и мышление человечества.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3571876"/>
            <a:ext cx="83582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Качество инженерных кадров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становится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одним из ключевых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факторов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конкурентной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способности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государства и, что принципиально важно, основой для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его технологической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экономической независимости.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28596" y="5214950"/>
            <a:ext cx="814393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еобходимо обратить внимание на процесс организации обучения, и в частности, на направленность содержания обучения, которое должно включать в себя формирование инженерного мышления.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catherineasquithgallery.com/uploads/posts/2021-02/1612914246_62-p-krasnii-fon-s-ramkoi-7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8"/>
            <a:ext cx="8765678" cy="6357982"/>
          </a:xfrm>
          <a:prstGeom prst="rect">
            <a:avLst/>
          </a:prstGeom>
          <a:noFill/>
        </p:spPr>
      </p:pic>
      <p:pic>
        <p:nvPicPr>
          <p:cNvPr id="6" name="Picture 2" descr="https://polb-batyr.edu21.cap.ru/content/sites/a7/polb-batyr/log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05" t="26466" r="10270" b="40895"/>
          <a:stretch>
            <a:fillRect/>
          </a:stretch>
        </p:blipFill>
        <p:spPr bwMode="auto">
          <a:xfrm>
            <a:off x="357158" y="285728"/>
            <a:ext cx="2143140" cy="70934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0034" y="785794"/>
            <a:ext cx="10001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Дивногорск</a:t>
            </a: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785794"/>
            <a:ext cx="10001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СОШ №9</a:t>
            </a: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AutoShape 2" descr="https://img.freepik.com/premium-vector/little-boy-playing-chess_29190-4128.jpg?w=20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https://img.freepik.com/premium-vector/little-boy-playing-chess_29190-4128.jpg?w=20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2" name="AutoShape 6" descr="https://static.vecteezy.com/system/resources/previews/002/710/637/original/chess-game-board-and-pieces-vect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857620" y="500042"/>
            <a:ext cx="47863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Одной из первостепенных задач воспитания и обучения в ДОУ, согласно ФГОС, является воспитание нового поколения детей, обладающих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творческим инженерным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потенциалом.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57158" y="4143380"/>
            <a:ext cx="835824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из инновационных областей в сфере детского технического творчества является образовательная робототехника, которая объединяет классические подходы к изучению основ техники и современные направления: информационное моделирование, программирование, информационно-коммуникационные технологии.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3" descr="https://i.ytimg.com/vi/Mx-07ISgNLw/maxres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928670"/>
            <a:ext cx="3357586" cy="1888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2" descr="https://sun9-80.userapi.com/impg/PSuUddnoJs1S1FYx1QrDUgwNGFZWC6vqpZ-j1Q/1J-tuS9hUms.jpg?size=1280x1280&amp;quality=95&amp;sign=16657287bdc9d5e269d244e12b55cbd3&amp;type=album"/>
          <p:cNvPicPr>
            <a:picLocks noChangeAspect="1" noChangeArrowheads="1"/>
          </p:cNvPicPr>
          <p:nvPr/>
        </p:nvPicPr>
        <p:blipFill>
          <a:blip r:embed="rId5" cstate="print"/>
          <a:srcRect l="48746" t="63668"/>
          <a:stretch>
            <a:fillRect/>
          </a:stretch>
        </p:blipFill>
        <p:spPr bwMode="auto">
          <a:xfrm>
            <a:off x="785786" y="2786058"/>
            <a:ext cx="2286584" cy="1620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2" descr="https://sun9-45.userapi.com/impg/pRR2XMg_Glhe-N2Uk3Rdi2ugd6WIA17QAWDpUQ/rbKM3cON7gw.jpg?size=1280x1280&amp;quality=95&amp;sign=9ffddbd4c102d00941d2b86d89537a1a&amp;type=album"/>
          <p:cNvPicPr>
            <a:picLocks noChangeAspect="1" noChangeArrowheads="1"/>
          </p:cNvPicPr>
          <p:nvPr/>
        </p:nvPicPr>
        <p:blipFill>
          <a:blip r:embed="rId6" cstate="print"/>
          <a:srcRect r="67500" b="50000"/>
          <a:stretch>
            <a:fillRect/>
          </a:stretch>
        </p:blipFill>
        <p:spPr bwMode="auto">
          <a:xfrm>
            <a:off x="7286644" y="2643182"/>
            <a:ext cx="1168011" cy="1796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8" descr="https://umitoy.ru/upload/iblock/fc2/fc2915916cb32940264266730450c730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2500306"/>
            <a:ext cx="2844789" cy="1918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catherineasquithgallery.com/uploads/posts/2021-02/1612914246_62-p-krasnii-fon-s-ramkoi-7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65678" cy="6357982"/>
          </a:xfrm>
          <a:prstGeom prst="rect">
            <a:avLst/>
          </a:prstGeom>
          <a:noFill/>
        </p:spPr>
      </p:pic>
      <p:pic>
        <p:nvPicPr>
          <p:cNvPr id="6" name="Picture 2" descr="https://polb-batyr.edu21.cap.ru/content/sites/a7/polb-batyr/log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05" t="26466" r="10270" b="40895"/>
          <a:stretch>
            <a:fillRect/>
          </a:stretch>
        </p:blipFill>
        <p:spPr bwMode="auto">
          <a:xfrm>
            <a:off x="357158" y="285728"/>
            <a:ext cx="2143140" cy="70934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0034" y="785794"/>
            <a:ext cx="10001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Дивногорск</a:t>
            </a: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785794"/>
            <a:ext cx="10001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СОШ №9</a:t>
            </a: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428596" y="1142984"/>
            <a:ext cx="814393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Данная практика призвана показать ребенку другие возможности техники, ориентирована именно на формирование основных понятий робототехники; мышления ребёнка, основанного на развитии логики и моторики посредством разработки и создания различных робототехнических устройств, создания программ и алгоритмов управления ими.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5" descr="https://3.allegroimg.com/original/0cc9a7/c586fc6d4394a9d9f507aa81fc6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39393">
            <a:off x="4692592" y="3686774"/>
            <a:ext cx="3911399" cy="2640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https://sun9-80.userapi.com/impg/PSuUddnoJs1S1FYx1QrDUgwNGFZWC6vqpZ-j1Q/1J-tuS9hUms.jpg?size=1280x1280&amp;quality=95&amp;sign=16657287bdc9d5e269d244e12b55cbd3&amp;type=album"/>
          <p:cNvPicPr>
            <a:picLocks noChangeAspect="1" noChangeArrowheads="1"/>
          </p:cNvPicPr>
          <p:nvPr/>
        </p:nvPicPr>
        <p:blipFill>
          <a:blip r:embed="rId5" cstate="print"/>
          <a:srcRect r="50970" b="68024"/>
          <a:stretch>
            <a:fillRect/>
          </a:stretch>
        </p:blipFill>
        <p:spPr bwMode="auto">
          <a:xfrm>
            <a:off x="642910" y="3786190"/>
            <a:ext cx="3929090" cy="2562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catherineasquithgallery.com/uploads/posts/2021-02/1612914246_62-p-krasnii-fon-s-ramkoi-7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65678" cy="6357982"/>
          </a:xfrm>
          <a:prstGeom prst="rect">
            <a:avLst/>
          </a:prstGeom>
          <a:noFill/>
        </p:spPr>
      </p:pic>
      <p:pic>
        <p:nvPicPr>
          <p:cNvPr id="6" name="Picture 2" descr="https://polb-batyr.edu21.cap.ru/content/sites/a7/polb-batyr/log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05" t="26466" r="10270" b="40895"/>
          <a:stretch>
            <a:fillRect/>
          </a:stretch>
        </p:blipFill>
        <p:spPr bwMode="auto">
          <a:xfrm>
            <a:off x="357158" y="285728"/>
            <a:ext cx="2143140" cy="70934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0034" y="785794"/>
            <a:ext cx="10001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Дивногорск</a:t>
            </a: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785794"/>
            <a:ext cx="10001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СОШ №9</a:t>
            </a: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57158" y="928670"/>
            <a:ext cx="8429684" cy="543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практики: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технического творчества и инженерного мышления у детей дошкольного возраста средствами робототехники с использованием конструкторов LEGO MINDSTORMS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Education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EV3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Центра образования гуманитарного и цифрового профилей «Точка роста».</a:t>
            </a:r>
            <a:endParaRPr lang="ru-RU" sz="20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практики:</a:t>
            </a:r>
            <a:endParaRPr kumimoji="0" lang="ru-RU" sz="2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Познавательная задача: развитие познавательного интереса детей</a:t>
            </a:r>
            <a:r>
              <a:rPr kumimoji="0" lang="ru-RU" sz="19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дошкольного возраста к робототехнике.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Образовательная задача: формирование умений и навыков</a:t>
            </a:r>
            <a:r>
              <a:rPr kumimoji="0" lang="ru-RU" sz="19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конструирования, приобретения первого опыта при решении</a:t>
            </a:r>
            <a:r>
              <a:rPr kumimoji="0" lang="ru-RU" sz="19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конструкторских задач, знакомство с робототехническим набором  </a:t>
            </a:r>
            <a:r>
              <a:rPr kumimoji="0" lang="ru-RU" sz="1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Lego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Mindstorms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Education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EV3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Развивающая задача: развитие инженерного мышления, творческой активности, самостоятельности в принятии оптимальных решений в различных ситуациях, развитие внимания, оперативной памяти, воображения, мышления (логического, комбинаторного, творческого).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Воспитывающая задача: воспитание ответственности, высокой культуры, дисциплины, коммуникативных способностей.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catherineasquithgallery.com/uploads/posts/2021-02/1612914246_62-p-krasnii-fon-s-ramkoi-7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65678" cy="6357982"/>
          </a:xfrm>
          <a:prstGeom prst="rect">
            <a:avLst/>
          </a:prstGeom>
          <a:noFill/>
        </p:spPr>
      </p:pic>
      <p:pic>
        <p:nvPicPr>
          <p:cNvPr id="6" name="Picture 2" descr="https://polb-batyr.edu21.cap.ru/content/sites/a7/polb-batyr/log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05" t="26466" r="10270" b="40895"/>
          <a:stretch>
            <a:fillRect/>
          </a:stretch>
        </p:blipFill>
        <p:spPr bwMode="auto">
          <a:xfrm>
            <a:off x="357158" y="285728"/>
            <a:ext cx="2143140" cy="70934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0034" y="785794"/>
            <a:ext cx="10001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Дивногорск</a:t>
            </a: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785794"/>
            <a:ext cx="10001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СОШ №9</a:t>
            </a: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57158" y="1000108"/>
            <a:ext cx="828680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обототехника в данный период жизни - это достаточно условная дисциплина, которая может базироваться на использовании элементов техники или робототехники, но имеющая в своей основе деятельность, развивающую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общеучебные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навыки и умения.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500034" y="4429132"/>
            <a:ext cx="821537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Суть практики заключается  в изменении подхода к обучению ребят, а именно – внедрению в образовательный процесс новых информационных технологий, побуждающих воспитанников решать самые разнообразные логические и конструкторские проблемы.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0" descr="https://roboshkola.com/upload/medialibrary/c28/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2857496"/>
            <a:ext cx="2643206" cy="1760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 descr="C:\Users\Андрей\Downloads\17099199597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2928934"/>
            <a:ext cx="2143140" cy="1613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https://sun9-80.userapi.com/impg/PSuUddnoJs1S1FYx1QrDUgwNGFZWC6vqpZ-j1Q/1J-tuS9hUms.jpg?size=1280x1280&amp;quality=95&amp;sign=16657287bdc9d5e269d244e12b55cbd3&amp;type=album"/>
          <p:cNvPicPr>
            <a:picLocks noChangeAspect="1" noChangeArrowheads="1"/>
          </p:cNvPicPr>
          <p:nvPr/>
        </p:nvPicPr>
        <p:blipFill>
          <a:blip r:embed="rId6" cstate="print"/>
          <a:srcRect l="65515" t="31408" b="36616"/>
          <a:stretch>
            <a:fillRect/>
          </a:stretch>
        </p:blipFill>
        <p:spPr bwMode="auto">
          <a:xfrm>
            <a:off x="857224" y="2786058"/>
            <a:ext cx="2061224" cy="1911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catherineasquithgallery.com/uploads/posts/2021-02/1612914246_62-p-krasnii-fon-s-ramkoi-7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65678" cy="6357982"/>
          </a:xfrm>
          <a:prstGeom prst="rect">
            <a:avLst/>
          </a:prstGeom>
          <a:noFill/>
        </p:spPr>
      </p:pic>
      <p:pic>
        <p:nvPicPr>
          <p:cNvPr id="6" name="Picture 2" descr="https://polb-batyr.edu21.cap.ru/content/sites/a7/polb-batyr/log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05" t="26466" r="10270" b="40895"/>
          <a:stretch>
            <a:fillRect/>
          </a:stretch>
        </p:blipFill>
        <p:spPr bwMode="auto">
          <a:xfrm>
            <a:off x="357158" y="285728"/>
            <a:ext cx="2143140" cy="70934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0034" y="785794"/>
            <a:ext cx="10001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Дивногорск</a:t>
            </a: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785794"/>
            <a:ext cx="10001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СОШ №9</a:t>
            </a: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000108"/>
            <a:ext cx="84618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«Преемственность: детский сад-школа». 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lum contrast="40000"/>
          </a:blip>
          <a:srcRect l="24844" t="34167" r="32969" b="29166"/>
          <a:stretch>
            <a:fillRect/>
          </a:stretch>
        </p:blipFill>
        <p:spPr bwMode="auto">
          <a:xfrm>
            <a:off x="357158" y="1714488"/>
            <a:ext cx="6643734" cy="3248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500034" y="5286388"/>
            <a:ext cx="81439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Разработана программа дополнительного образования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LEGOРоб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для воспитанников старшей и подготовительной групп дошкольных образовательных учреждений.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 descr="https://dou65.obrku.ru/images/novosti/2022-2023/contschool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2643182"/>
            <a:ext cx="2267874" cy="1571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catherineasquithgallery.com/uploads/posts/2021-02/1612914246_62-p-krasnii-fon-s-ramkoi-7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765678" cy="6357982"/>
          </a:xfrm>
          <a:prstGeom prst="rect">
            <a:avLst/>
          </a:prstGeom>
          <a:noFill/>
        </p:spPr>
      </p:pic>
      <p:pic>
        <p:nvPicPr>
          <p:cNvPr id="6" name="Picture 2" descr="https://polb-batyr.edu21.cap.ru/content/sites/a7/polb-batyr/log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05" t="26466" r="10270" b="40895"/>
          <a:stretch>
            <a:fillRect/>
          </a:stretch>
        </p:blipFill>
        <p:spPr bwMode="auto">
          <a:xfrm>
            <a:off x="357158" y="285728"/>
            <a:ext cx="2143140" cy="70934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0034" y="785794"/>
            <a:ext cx="10001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Дивногорск</a:t>
            </a: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785794"/>
            <a:ext cx="10001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СОШ №9</a:t>
            </a: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https://sun9-45.userapi.com/impg/pRR2XMg_Glhe-N2Uk3Rdi2ugd6WIA17QAWDpUQ/rbKM3cON7gw.jpg?size=1280x1280&amp;quality=95&amp;sign=9ffddbd4c102d00941d2b86d89537a1a&amp;type=album"/>
          <p:cNvPicPr>
            <a:picLocks noChangeAspect="1" noChangeArrowheads="1"/>
          </p:cNvPicPr>
          <p:nvPr/>
        </p:nvPicPr>
        <p:blipFill>
          <a:blip r:embed="rId4" cstate="print"/>
          <a:srcRect l="32500" t="32500" r="35000" b="35000"/>
          <a:stretch>
            <a:fillRect/>
          </a:stretch>
        </p:blipFill>
        <p:spPr bwMode="auto">
          <a:xfrm rot="21166929">
            <a:off x="5019574" y="2876442"/>
            <a:ext cx="1535605" cy="1535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https://sun9-45.userapi.com/impg/pRR2XMg_Glhe-N2Uk3Rdi2ugd6WIA17QAWDpUQ/rbKM3cON7gw.jpg?size=1280x1280&amp;quality=95&amp;sign=9ffddbd4c102d00941d2b86d89537a1a&amp;type=album"/>
          <p:cNvPicPr>
            <a:picLocks noChangeAspect="1" noChangeArrowheads="1"/>
          </p:cNvPicPr>
          <p:nvPr/>
        </p:nvPicPr>
        <p:blipFill>
          <a:blip r:embed="rId4" cstate="print"/>
          <a:srcRect l="65000" b="50000"/>
          <a:stretch>
            <a:fillRect/>
          </a:stretch>
        </p:blipFill>
        <p:spPr bwMode="auto">
          <a:xfrm>
            <a:off x="4857752" y="428604"/>
            <a:ext cx="1857388" cy="2653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 descr="https://sun9-45.userapi.com/impg/pRR2XMg_Glhe-N2Uk3Rdi2ugd6WIA17QAWDpUQ/rbKM3cON7gw.jpg?size=1280x1280&amp;quality=95&amp;sign=9ffddbd4c102d00941d2b86d89537a1a&amp;type=album"/>
          <p:cNvPicPr>
            <a:picLocks noChangeAspect="1" noChangeArrowheads="1"/>
          </p:cNvPicPr>
          <p:nvPr/>
        </p:nvPicPr>
        <p:blipFill>
          <a:blip r:embed="rId4" cstate="print"/>
          <a:srcRect l="32500" t="5000" r="35000" b="67500"/>
          <a:stretch>
            <a:fillRect/>
          </a:stretch>
        </p:blipFill>
        <p:spPr bwMode="auto">
          <a:xfrm rot="186816">
            <a:off x="3180164" y="544091"/>
            <a:ext cx="1660135" cy="1404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 descr="https://sun9-45.userapi.com/impg/pRR2XMg_Glhe-N2Uk3Rdi2ugd6WIA17QAWDpUQ/rbKM3cON7gw.jpg?size=1280x1280&amp;quality=95&amp;sign=9ffddbd4c102d00941d2b86d89537a1a&amp;type=album"/>
          <p:cNvPicPr>
            <a:picLocks noChangeAspect="1" noChangeArrowheads="1"/>
          </p:cNvPicPr>
          <p:nvPr/>
        </p:nvPicPr>
        <p:blipFill>
          <a:blip r:embed="rId4" cstate="print"/>
          <a:srcRect l="65000" t="50000"/>
          <a:stretch>
            <a:fillRect/>
          </a:stretch>
        </p:blipFill>
        <p:spPr bwMode="auto">
          <a:xfrm rot="158075">
            <a:off x="6764110" y="356650"/>
            <a:ext cx="1879153" cy="2684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2" descr="https://sun9-45.userapi.com/impg/pRR2XMg_Glhe-N2Uk3Rdi2ugd6WIA17QAWDpUQ/rbKM3cON7gw.jpg?size=1280x1280&amp;quality=95&amp;sign=9ffddbd4c102d00941d2b86d89537a1a&amp;type=album"/>
          <p:cNvPicPr>
            <a:picLocks noChangeAspect="1" noChangeArrowheads="1"/>
          </p:cNvPicPr>
          <p:nvPr/>
        </p:nvPicPr>
        <p:blipFill>
          <a:blip r:embed="rId4" cstate="print"/>
          <a:srcRect l="32500" t="65000" r="35000"/>
          <a:stretch>
            <a:fillRect/>
          </a:stretch>
        </p:blipFill>
        <p:spPr bwMode="auto">
          <a:xfrm>
            <a:off x="6858016" y="2500306"/>
            <a:ext cx="1617560" cy="1741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2" descr="https://sun9-45.userapi.com/impg/pRR2XMg_Glhe-N2Uk3Rdi2ugd6WIA17QAWDpUQ/rbKM3cON7gw.jpg?size=1280x1280&amp;quality=95&amp;sign=9ffddbd4c102d00941d2b86d89537a1a&amp;type=album"/>
          <p:cNvPicPr>
            <a:picLocks noChangeAspect="1" noChangeArrowheads="1"/>
          </p:cNvPicPr>
          <p:nvPr/>
        </p:nvPicPr>
        <p:blipFill>
          <a:blip r:embed="rId4" cstate="print"/>
          <a:srcRect t="50000" r="67500" b="2500"/>
          <a:stretch>
            <a:fillRect/>
          </a:stretch>
        </p:blipFill>
        <p:spPr bwMode="auto">
          <a:xfrm rot="935245">
            <a:off x="3078475" y="1962520"/>
            <a:ext cx="1643074" cy="2401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" descr="https://sun9-80.userapi.com/impg/PSuUddnoJs1S1FYx1QrDUgwNGFZWC6vqpZ-j1Q/1J-tuS9hUms.jpg?size=1280x1280&amp;quality=95&amp;sign=16657287bdc9d5e269d244e12b55cbd3&amp;type=album"/>
          <p:cNvPicPr>
            <a:picLocks noChangeAspect="1" noChangeArrowheads="1"/>
          </p:cNvPicPr>
          <p:nvPr/>
        </p:nvPicPr>
        <p:blipFill>
          <a:blip r:embed="rId5" cstate="print"/>
          <a:srcRect l="33255" t="33255" r="34769" b="34769"/>
          <a:stretch>
            <a:fillRect/>
          </a:stretch>
        </p:blipFill>
        <p:spPr bwMode="auto">
          <a:xfrm>
            <a:off x="6286512" y="4000504"/>
            <a:ext cx="2428892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69" name="Picture 1" descr="C:\Users\Андрей\Downloads\17099199597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4286256"/>
            <a:ext cx="2826266" cy="2128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1" descr="C:\Users\Андрей\Downloads\170991998526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928670"/>
            <a:ext cx="3000396" cy="1725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C:\Users\Андрей\Downloads\170991995974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596" y="2571744"/>
            <a:ext cx="2428892" cy="1828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Андрей\Downloads\171006140714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20" y="4286256"/>
            <a:ext cx="2928958" cy="2205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catherineasquithgallery.com/uploads/posts/2021-02/1612914246_62-p-krasnii-fon-s-ramkoi-7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765678" cy="6357982"/>
          </a:xfrm>
          <a:prstGeom prst="rect">
            <a:avLst/>
          </a:prstGeom>
          <a:noFill/>
        </p:spPr>
      </p:pic>
      <p:pic>
        <p:nvPicPr>
          <p:cNvPr id="6" name="Picture 2" descr="https://polb-batyr.edu21.cap.ru/content/sites/a7/polb-batyr/log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05" t="26466" r="10270" b="40895"/>
          <a:stretch>
            <a:fillRect/>
          </a:stretch>
        </p:blipFill>
        <p:spPr bwMode="auto">
          <a:xfrm>
            <a:off x="357158" y="285728"/>
            <a:ext cx="2143140" cy="70934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0034" y="785794"/>
            <a:ext cx="10001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Дивногорск</a:t>
            </a: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785794"/>
            <a:ext cx="10001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СОШ №9</a:t>
            </a: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3240" y="428604"/>
            <a:ext cx="5429288" cy="6698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Основные формы и методы образовательной деятельности: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Конструирование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программирование, творческие исследования, презентация своих моделей, соревнования между группами;</a:t>
            </a:r>
          </a:p>
          <a:p>
            <a:pPr lvl="1"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Словесный;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Наглядный;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Практический;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Репродуктивный метод;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Частично-поисковый;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Метод стимулирования и мотивации деятельности;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6" name="Picture 6" descr="https://school592.ru/wp-content/uploads/4/d/4/4d42b72c6fc2b378c24cc8e87e645c32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857496"/>
            <a:ext cx="2714644" cy="1807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https://sun9-80.userapi.com/impg/PSuUddnoJs1S1FYx1QrDUgwNGFZWC6vqpZ-j1Q/1J-tuS9hUms.jpg?size=1280x1280&amp;quality=95&amp;sign=16657287bdc9d5e269d244e12b55cbd3&amp;type=album"/>
          <p:cNvPicPr>
            <a:picLocks noChangeAspect="1" noChangeArrowheads="1"/>
          </p:cNvPicPr>
          <p:nvPr/>
        </p:nvPicPr>
        <p:blipFill>
          <a:blip r:embed="rId5" cstate="print"/>
          <a:srcRect l="49741" b="67313"/>
          <a:stretch>
            <a:fillRect/>
          </a:stretch>
        </p:blipFill>
        <p:spPr bwMode="auto">
          <a:xfrm>
            <a:off x="428596" y="4643446"/>
            <a:ext cx="2714644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5" name="Picture 1" descr="C:\Users\Андрей\Downloads\171006148659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928670"/>
            <a:ext cx="2643206" cy="1990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</TotalTime>
  <Words>697</Words>
  <PresentationFormat>Экран (4:3)</PresentationFormat>
  <Paragraphs>75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Андрей</cp:lastModifiedBy>
  <cp:revision>102</cp:revision>
  <dcterms:created xsi:type="dcterms:W3CDTF">2023-08-21T09:12:29Z</dcterms:created>
  <dcterms:modified xsi:type="dcterms:W3CDTF">2024-03-10T09:15:24Z</dcterms:modified>
</cp:coreProperties>
</file>