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14FAA-E92D-45D6-B46E-7ED0C9FBD77B}" type="datetimeFigureOut">
              <a:rPr lang="ru-RU" smtClean="0"/>
              <a:pPr/>
              <a:t>01.06.2024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0E542-A7ED-4C92-BEDC-103B74241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0E542-A7ED-4C92-BEDC-103B74241A5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4070bb57be9c8166fa169948be006fd7-l&amp;n=13"/>
          <p:cNvPicPr>
            <a:picLocks noChangeAspect="1" noChangeArrowheads="1"/>
          </p:cNvPicPr>
          <p:nvPr/>
        </p:nvPicPr>
        <p:blipFill>
          <a:blip r:embed="rId2">
            <a:lum bright="1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355600" dir="5400000" algn="ctr" rotWithShape="0">
              <a:srgbClr val="000000">
                <a:alpha val="27000"/>
              </a:srgbClr>
            </a:outerShdw>
          </a:effectLst>
        </p:spPr>
      </p:pic>
      <p:pic>
        <p:nvPicPr>
          <p:cNvPr id="1027" name="Picture 3" descr="i?id=c62faa28498076f2c17202962c9ea709-sr&amp;n=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7762" y="3429001"/>
            <a:ext cx="5646238" cy="34337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57224" y="0"/>
            <a:ext cx="7772400" cy="5286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Технология </a:t>
            </a:r>
            <a:r>
              <a:rPr kumimoji="0" lang="ru-RU" sz="1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Web-квест</a:t>
            </a:r>
            <a:r>
              <a:rPr kumimoji="0" lang="ru-RU" sz="1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как способ активизации учебной деятельности</a:t>
            </a:r>
            <a:br>
              <a:rPr kumimoji="0" lang="ru-RU" sz="1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1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обучающихся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701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581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Название: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«Детективное агентство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"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Arvutiteadus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"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581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Предмет: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Информатика и ИКТ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581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Возрастная группа: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4-6 классы.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581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Цели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web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квеста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  расширить и закрепить знания обучающихся по теме «Кодирование информации».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581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Задачи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web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квеста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: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581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- познакомить обучающихся со способами кодирования информации;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581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-повысить интерес обучающихся к информатике и ИКТ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581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-научиться кодировать информацию;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581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-научиться декодировать информацию;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581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-научиться работать с источниками информации, выделять главное, делать выводы.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581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Роли, которые будут распределятся между участниками: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6581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Детектив исторических наук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6581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Главный шифровальщик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6581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Агент раскрытия тайн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58100" algn="l"/>
              </a:tabLs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Квест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рассчитываю примерно на два академических часа.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581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Планируемые результаты: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58100" algn="l"/>
              </a:tabLs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Предметные: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581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- решать логические задачи по теме кодирование информации;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581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- уметь кодировать и декодировать информацию;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58100" algn="l"/>
              </a:tabLst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Метапредметные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581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- уметь работать с различными источниками информации;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581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- выделять главное, делать выводы;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58100" algn="l"/>
              </a:tabLs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Личностные: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581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- умение работать в малых группах.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581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0" name="Picture 4" descr="https://yaac-new.ru/wp-content/uploads/2018/april/sentjabr-2018/kartinki/kollektiv-z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357818" y="2011349"/>
            <a:ext cx="4500634" cy="4846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643050"/>
            <a:ext cx="62151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https://sites.google.com/d/1GKsC0IRCmUBK7WlKUJIoI8VQ8ILUh4p1/p/1AUby22xugtR9CkW-oMCjliH_4TMO3Voi/edit</a:t>
            </a:r>
            <a:endParaRPr lang="ru-RU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31972" y="642918"/>
            <a:ext cx="881202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«Детективное агентство "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Arvutiteadus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"»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23555" name="Picture 3" descr="https://www.basys.com/wp-content/uploads/detectiv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214422"/>
            <a:ext cx="3472496" cy="5643578"/>
          </a:xfrm>
          <a:prstGeom prst="rect">
            <a:avLst/>
          </a:prstGeom>
          <a:noFill/>
        </p:spPr>
      </p:pic>
      <p:pic>
        <p:nvPicPr>
          <p:cNvPr id="7" name="Picture 3" descr="i?id=c62faa28498076f2c17202962c9ea709-sr&amp;n=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3429000"/>
            <a:ext cx="4429124" cy="269357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785794"/>
            <a:ext cx="61436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0066"/>
                </a:solidFill>
                <a:latin typeface="Monotype Corsiva" pitchFamily="66" charset="0"/>
              </a:rPr>
              <a:t>Спасибо за внимание!!!</a:t>
            </a:r>
            <a:endParaRPr lang="ru-RU" sz="8800" b="1" dirty="0">
              <a:solidFill>
                <a:srgbClr val="000066"/>
              </a:solidFill>
              <a:latin typeface="Monotype Corsiva" pitchFamily="66" charset="0"/>
            </a:endParaRPr>
          </a:p>
        </p:txBody>
      </p:sp>
      <p:pic>
        <p:nvPicPr>
          <p:cNvPr id="27649" name="Picture 1" descr="i?id=8c9f8fcc741dd58b148896d07d4a6234-sr&amp;n=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2643182"/>
            <a:ext cx="3527752" cy="461546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14282" y="428604"/>
            <a:ext cx="8929718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Компьютер</a:t>
            </a:r>
            <a:r>
              <a:rPr kumimoji="0" lang="ru-RU" sz="3600" b="1" i="0" u="sng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как и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нструмент творческой деятельности способствует достижению нескольких целей: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sng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повышение мотивации к самообучению;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формирование новых компетенций;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реализация креативного потенциала;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повышение личностной самооценки;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развитие невостребованных в учебном процессе личностных качеств (например, поэтические, музыкальные, художественные способности).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8435" name="Picture 3" descr="http://1.bp.blogspot.com/-PuZx6vWlvKQ/U4jiBCI7VeI/AAAAAAAAAE4/ahsFa_byGEE/s1600/laptop_worldwide_connected_1600_clr_515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131390" y="2214554"/>
            <a:ext cx="3012610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42844" y="142852"/>
            <a:ext cx="9001156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solidFill>
                  <a:srgbClr val="0000CC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азвивается ряд компетенций: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использование ИТ для решения профессиональных задач 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самообучение и самоорганизация;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работа в команде;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умение находить несколько способов решений проблемной ситуации, определять наиболее рациональный вариант, обосновывать свой выбор;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навык публичных выступлений;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7411" name="Picture 3" descr="http://blog.e-ghar.com/wp-content/uploads/2015/05/4b9f1f6479f2d84c4c4912156a601175636b0c1e_orig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5729" y="857232"/>
            <a:ext cx="3108271" cy="3108271"/>
          </a:xfrm>
          <a:prstGeom prst="rect">
            <a:avLst/>
          </a:prstGeom>
          <a:noFill/>
        </p:spPr>
      </p:pic>
      <p:pic>
        <p:nvPicPr>
          <p:cNvPr id="17412" name="Picture 4" descr="i?id=5e38ff966a4f385bc03d05fa41ebcb39-l&amp;n=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15355" t="25024" r="31551" b="13365"/>
          <a:stretch>
            <a:fillRect/>
          </a:stretch>
        </p:blipFill>
        <p:spPr bwMode="auto">
          <a:xfrm>
            <a:off x="6000760" y="5000637"/>
            <a:ext cx="1285884" cy="185736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14282" y="117693"/>
            <a:ext cx="8786874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6600" b="1" u="sng" dirty="0" smtClean="0">
                <a:solidFill>
                  <a:srgbClr val="0000CC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Ч</a:t>
            </a:r>
            <a:r>
              <a:rPr kumimoji="0" lang="ru-RU" sz="6600" b="1" i="0" u="sng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то же такое </a:t>
            </a:r>
            <a:r>
              <a:rPr kumimoji="0" lang="ru-RU" sz="6600" b="1" i="0" u="sng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веб-квест</a:t>
            </a:r>
            <a:r>
              <a:rPr kumimoji="0" lang="ru-RU" sz="6600" b="1" i="0" u="sng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«Образовательный 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веб-квест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это сайт в Интернете, с которым работают  обучающиеся, выполняя ту или иную учебную задачу.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cs typeface="Arial" pitchFamily="34" charset="0"/>
              </a:rPr>
              <a:t> </a:t>
            </a:r>
          </a:p>
        </p:txBody>
      </p:sp>
      <p:pic>
        <p:nvPicPr>
          <p:cNvPr id="16388" name="Picture 4" descr="http://xn--80adotkabn.xn--80ashhqdf.xn--p1ai/wp-content/uploads/2018/11/%D1%83%D1%87%D0%B5%D0%BD%D1%8B%D0%B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286124"/>
            <a:ext cx="4470015" cy="39118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628" y="2071678"/>
            <a:ext cx="400052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000066"/>
                </a:solidFill>
                <a:latin typeface="Monotype Corsiva" pitchFamily="66" charset="0"/>
              </a:rPr>
              <a:t>Для длительной работы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400" b="1" u="sng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углубление и преобразование знаний учащихся, рассчитаны на длительный срок - может быть, на семестр или учебный год.</a:t>
            </a:r>
            <a:endParaRPr lang="ru-RU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7356" y="285728"/>
            <a:ext cx="56436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u="sng" dirty="0" smtClean="0">
                <a:solidFill>
                  <a:srgbClr val="0000CC"/>
                </a:solidFill>
                <a:latin typeface="Monotype Corsiva" pitchFamily="66" charset="0"/>
              </a:rPr>
              <a:t>Типы </a:t>
            </a:r>
            <a:r>
              <a:rPr lang="en-US" sz="4400" b="1" u="sng" dirty="0" smtClean="0">
                <a:solidFill>
                  <a:srgbClr val="0000CC"/>
                </a:solidFill>
                <a:latin typeface="Monotype Corsiva" pitchFamily="66" charset="0"/>
              </a:rPr>
              <a:t>web-</a:t>
            </a:r>
            <a:r>
              <a:rPr lang="ru-RU" sz="4400" b="1" u="sng" dirty="0" err="1" smtClean="0">
                <a:solidFill>
                  <a:srgbClr val="0000CC"/>
                </a:solidFill>
                <a:latin typeface="Monotype Corsiva" pitchFamily="66" charset="0"/>
              </a:rPr>
              <a:t>квестов</a:t>
            </a:r>
            <a:r>
              <a:rPr lang="ru-RU" sz="4400" b="1" u="sng" dirty="0" smtClean="0">
                <a:solidFill>
                  <a:srgbClr val="0000CC"/>
                </a:solidFill>
                <a:latin typeface="Monotype Corsiva" pitchFamily="66" charset="0"/>
              </a:rPr>
              <a:t>:</a:t>
            </a:r>
            <a:endParaRPr lang="ru-RU" sz="4400" b="1" u="sng" dirty="0">
              <a:solidFill>
                <a:srgbClr val="0000CC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2000240"/>
            <a:ext cx="40004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000066"/>
                </a:solidFill>
                <a:latin typeface="Monotype Corsiva" pitchFamily="66" charset="0"/>
              </a:rPr>
              <a:t>Для кратковременной работы</a:t>
            </a:r>
          </a:p>
          <a:p>
            <a:pPr algn="ctr"/>
            <a:endParaRPr lang="ru-RU" sz="3200" dirty="0" smtClean="0">
              <a:solidFill>
                <a:srgbClr val="000066"/>
              </a:solidFill>
              <a:latin typeface="Monotype Corsiva" pitchFamily="66" charset="0"/>
            </a:endParaRPr>
          </a:p>
          <a:p>
            <a:r>
              <a:rPr lang="ru-RU" sz="2400" b="1" u="sng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углубление знаний и их интеграция, рассчитаны на одно-три занятия.</a:t>
            </a:r>
            <a:endParaRPr lang="ru-RU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 rot="1970394">
            <a:off x="1985122" y="983038"/>
            <a:ext cx="456676" cy="8692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9001451" flipH="1">
            <a:off x="6665317" y="966955"/>
            <a:ext cx="456746" cy="8692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5F6F5"/>
              </a:clrFrom>
              <a:clrTo>
                <a:srgbClr val="F5F6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000232" cy="174868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71480"/>
            <a:ext cx="450059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Разработчиками </a:t>
            </a:r>
            <a:r>
              <a:rPr lang="ru-RU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веб-квеста</a:t>
            </a:r>
            <a:r>
              <a:rPr lang="ru-RU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как учебного задания, является </a:t>
            </a:r>
            <a:r>
              <a:rPr lang="ru-RU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Берни</a:t>
            </a:r>
            <a:r>
              <a:rPr lang="ru-RU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Додж, профессор образовательных технологий Университета </a:t>
            </a:r>
          </a:p>
          <a:p>
            <a:r>
              <a:rPr lang="ru-RU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Сан-Диего (США). 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s://im0-tub-ru.yandex.net/i?id=3ef2593659ee46866f49d7b32739b2a3-l&amp;n=13"/>
          <p:cNvPicPr>
            <a:picLocks noChangeAspect="1" noChangeArrowheads="1"/>
          </p:cNvPicPr>
          <p:nvPr/>
        </p:nvPicPr>
        <p:blipFill>
          <a:blip r:embed="rId3"/>
          <a:srcRect l="25313" r="23124" b="4999"/>
          <a:stretch>
            <a:fillRect/>
          </a:stretch>
        </p:blipFill>
        <p:spPr bwMode="auto">
          <a:xfrm>
            <a:off x="4916970" y="357166"/>
            <a:ext cx="4084186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85720" y="0"/>
            <a:ext cx="885828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u="sng" dirty="0" smtClean="0">
                <a:solidFill>
                  <a:srgbClr val="0000CC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4400" b="1" u="sng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иды заданий для </a:t>
            </a:r>
            <a:r>
              <a:rPr lang="en-US" sz="4400" b="1" u="sng" dirty="0" smtClean="0">
                <a:solidFill>
                  <a:srgbClr val="0000CC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Web</a:t>
            </a:r>
            <a:r>
              <a:rPr kumimoji="0" lang="ru-RU" sz="4400" b="1" u="sng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4400" b="1" u="sng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квестов</a:t>
            </a:r>
            <a:r>
              <a:rPr kumimoji="0" lang="ru-RU" sz="4400" b="1" u="sng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4400" b="1" u="sng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000" b="1" i="1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Пересказ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Планирование и проектирование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Самопознание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Компиляция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Творческое задание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Аналитическая задача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Детектив, головоломка, таинственная история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Достижение консенсуса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Оценка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Журналистское расследование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Убеждение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Научные исследования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2" name="Picture 4" descr="http://spkchs.ru/upload/e13/at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0046" y="857232"/>
            <a:ext cx="3673954" cy="2857520"/>
          </a:xfrm>
          <a:prstGeom prst="rect">
            <a:avLst/>
          </a:prstGeom>
          <a:noFill/>
        </p:spPr>
      </p:pic>
      <p:pic>
        <p:nvPicPr>
          <p:cNvPr id="22534" name="Picture 6" descr="http://13.sochi-schools.ru/wp-content/uploads/2017/02/Kartinka-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967760"/>
            <a:ext cx="3303131" cy="289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71472" y="428604"/>
            <a:ext cx="725871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6000" b="1" dirty="0" smtClean="0">
                <a:solidFill>
                  <a:srgbClr val="0000CC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smtClean="0">
                <a:solidFill>
                  <a:srgbClr val="0000CC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Web</a:t>
            </a:r>
            <a:r>
              <a:rPr kumimoji="0" lang="ru-RU" sz="60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6000" b="1" i="0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квеста</a:t>
            </a:r>
            <a:endParaRPr kumimoji="0" lang="ru-RU" sz="6000" b="1" i="0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14282" y="1643050"/>
            <a:ext cx="864393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Вступление</a:t>
            </a:r>
            <a:r>
              <a:rPr lang="ru-RU" sz="4000" b="1" i="1" dirty="0" smtClean="0">
                <a:solidFill>
                  <a:srgbClr val="000066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Центральное задание;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Список информационных  ресурсов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 ;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Описание процедуры работы</a:t>
            </a:r>
            <a:r>
              <a:rPr lang="ru-RU" sz="4000" dirty="0" smtClean="0">
                <a:solidFill>
                  <a:srgbClr val="000066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Описание критериев и параметров оценки </a:t>
            </a:r>
            <a:r>
              <a:rPr lang="en-US" sz="4000" b="1" i="1" dirty="0" smtClean="0">
                <a:solidFill>
                  <a:srgbClr val="000066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Web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квеста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Руководство к действиям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 ;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Заключение;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21509" name="Picture 5" descr="http://sosh1nov.moy.su/2017/picturesa/136501679210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4661281"/>
            <a:ext cx="2928958" cy="21967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57158" y="428604"/>
            <a:ext cx="7143768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Этапы работы над 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квестом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Helvetic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Начальный этап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(командный)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Ролевой этап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1) поиск информации по конкретной теме; 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2) разработка структуры сайта; 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3) создание материалов для сайта; 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4) доработка материалов для сайта.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Заключительный этап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20483" name="Picture 3" descr="https://im0-tub-ru.yandex.net/i?id=2d98344dd9b82ea6d462d1d0738564a2-l&amp;n=13"/>
          <p:cNvPicPr>
            <a:picLocks noChangeAspect="1" noChangeArrowheads="1"/>
          </p:cNvPicPr>
          <p:nvPr/>
        </p:nvPicPr>
        <p:blipFill>
          <a:blip r:embed="rId2"/>
          <a:srcRect l="10523" t="2632" r="11306"/>
          <a:stretch>
            <a:fillRect/>
          </a:stretch>
        </p:blipFill>
        <p:spPr bwMode="auto">
          <a:xfrm>
            <a:off x="5929322" y="4357694"/>
            <a:ext cx="3214678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5" name="Picture 5" descr="http://leonid.kvit.pp.ua/wp-content/uploads/man-with-check-sign-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571480"/>
            <a:ext cx="2941588" cy="2941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241</Words>
  <PresentationFormat>Экран (4:3)</PresentationFormat>
  <Paragraphs>87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Андрей</cp:lastModifiedBy>
  <cp:revision>35</cp:revision>
  <dcterms:created xsi:type="dcterms:W3CDTF">2019-04-18T13:53:25Z</dcterms:created>
  <dcterms:modified xsi:type="dcterms:W3CDTF">2024-05-31T18:04:46Z</dcterms:modified>
</cp:coreProperties>
</file>